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6" r:id="rId3"/>
    <p:sldId id="257" r:id="rId4"/>
    <p:sldId id="259" r:id="rId5"/>
    <p:sldId id="260" r:id="rId6"/>
    <p:sldId id="287"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00"/>
    <p:restoredTop sz="94699"/>
  </p:normalViewPr>
  <p:slideViewPr>
    <p:cSldViewPr snapToGrid="0">
      <p:cViewPr varScale="1">
        <p:scale>
          <a:sx n="91" d="100"/>
          <a:sy n="91" d="100"/>
        </p:scale>
        <p:origin x="192"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C1E37-B2E0-AA43-BF8F-DA393948E876}" type="datetimeFigureOut">
              <a:rPr lang="en-US" smtClean="0"/>
              <a:t>6/23/23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F488A-BCA8-314D-BA62-831923CF4CCB}" type="slidenum">
              <a:rPr lang="en-US" smtClean="0"/>
              <a:t>‹#›</a:t>
            </a:fld>
            <a:endParaRPr lang="en-US"/>
          </a:p>
        </p:txBody>
      </p:sp>
    </p:spTree>
    <p:extLst>
      <p:ext uri="{BB962C8B-B14F-4D97-AF65-F5344CB8AC3E}">
        <p14:creationId xmlns:p14="http://schemas.microsoft.com/office/powerpoint/2010/main" val="2495978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6F488A-BCA8-314D-BA62-831923CF4CCB}" type="slidenum">
              <a:rPr lang="en-US" smtClean="0"/>
              <a:t>1</a:t>
            </a:fld>
            <a:endParaRPr lang="en-US"/>
          </a:p>
        </p:txBody>
      </p:sp>
    </p:spTree>
    <p:extLst>
      <p:ext uri="{BB962C8B-B14F-4D97-AF65-F5344CB8AC3E}">
        <p14:creationId xmlns:p14="http://schemas.microsoft.com/office/powerpoint/2010/main" val="721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Bi-variate – Sales by country. </a:t>
            </a:r>
          </a:p>
        </p:txBody>
      </p:sp>
      <p:sp>
        <p:nvSpPr>
          <p:cNvPr id="4" name="Slide Number Placeholder 3"/>
          <p:cNvSpPr>
            <a:spLocks noGrp="1"/>
          </p:cNvSpPr>
          <p:nvPr>
            <p:ph type="sldNum" sz="quarter" idx="5"/>
          </p:nvPr>
        </p:nvSpPr>
        <p:spPr/>
        <p:txBody>
          <a:bodyPr/>
          <a:lstStyle/>
          <a:p>
            <a:fld id="{E06F488A-BCA8-314D-BA62-831923CF4CCB}" type="slidenum">
              <a:rPr lang="en-US" smtClean="0"/>
              <a:t>16</a:t>
            </a:fld>
            <a:endParaRPr lang="en-US"/>
          </a:p>
        </p:txBody>
      </p:sp>
    </p:spTree>
    <p:extLst>
      <p:ext uri="{BB962C8B-B14F-4D97-AF65-F5344CB8AC3E}">
        <p14:creationId xmlns:p14="http://schemas.microsoft.com/office/powerpoint/2010/main" val="200983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Multivariate - Sales and Deal Size by Product Line</a:t>
            </a:r>
          </a:p>
        </p:txBody>
      </p:sp>
      <p:sp>
        <p:nvSpPr>
          <p:cNvPr id="4" name="Slide Number Placeholder 3"/>
          <p:cNvSpPr>
            <a:spLocks noGrp="1"/>
          </p:cNvSpPr>
          <p:nvPr>
            <p:ph type="sldNum" sz="quarter" idx="5"/>
          </p:nvPr>
        </p:nvSpPr>
        <p:spPr/>
        <p:txBody>
          <a:bodyPr/>
          <a:lstStyle/>
          <a:p>
            <a:fld id="{E06F488A-BCA8-314D-BA62-831923CF4CCB}" type="slidenum">
              <a:rPr lang="en-US" smtClean="0"/>
              <a:t>17</a:t>
            </a:fld>
            <a:endParaRPr lang="en-US"/>
          </a:p>
        </p:txBody>
      </p:sp>
    </p:spTree>
    <p:extLst>
      <p:ext uri="{BB962C8B-B14F-4D97-AF65-F5344CB8AC3E}">
        <p14:creationId xmlns:p14="http://schemas.microsoft.com/office/powerpoint/2010/main" val="1799536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Multivariate - Customer Sales Analysis by Year</a:t>
            </a:r>
          </a:p>
        </p:txBody>
      </p:sp>
      <p:sp>
        <p:nvSpPr>
          <p:cNvPr id="4" name="Slide Number Placeholder 3"/>
          <p:cNvSpPr>
            <a:spLocks noGrp="1"/>
          </p:cNvSpPr>
          <p:nvPr>
            <p:ph type="sldNum" sz="quarter" idx="5"/>
          </p:nvPr>
        </p:nvSpPr>
        <p:spPr/>
        <p:txBody>
          <a:bodyPr/>
          <a:lstStyle/>
          <a:p>
            <a:fld id="{E06F488A-BCA8-314D-BA62-831923CF4CCB}" type="slidenum">
              <a:rPr lang="en-US" smtClean="0"/>
              <a:t>18</a:t>
            </a:fld>
            <a:endParaRPr lang="en-US"/>
          </a:p>
        </p:txBody>
      </p:sp>
    </p:spTree>
    <p:extLst>
      <p:ext uri="{BB962C8B-B14F-4D97-AF65-F5344CB8AC3E}">
        <p14:creationId xmlns:p14="http://schemas.microsoft.com/office/powerpoint/2010/main" val="4185917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6F488A-BCA8-314D-BA62-831923CF4CCB}" type="slidenum">
              <a:rPr lang="en-US" smtClean="0"/>
              <a:t>22</a:t>
            </a:fld>
            <a:endParaRPr lang="en-US"/>
          </a:p>
        </p:txBody>
      </p:sp>
    </p:spTree>
    <p:extLst>
      <p:ext uri="{BB962C8B-B14F-4D97-AF65-F5344CB8AC3E}">
        <p14:creationId xmlns:p14="http://schemas.microsoft.com/office/powerpoint/2010/main" val="2794328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6F488A-BCA8-314D-BA62-831923CF4CCB}" type="slidenum">
              <a:rPr lang="en-US" smtClean="0"/>
              <a:t>25</a:t>
            </a:fld>
            <a:endParaRPr lang="en-US"/>
          </a:p>
        </p:txBody>
      </p:sp>
    </p:spTree>
    <p:extLst>
      <p:ext uri="{BB962C8B-B14F-4D97-AF65-F5344CB8AC3E}">
        <p14:creationId xmlns:p14="http://schemas.microsoft.com/office/powerpoint/2010/main" val="113519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Line Analysis – Univariate </a:t>
            </a:r>
          </a:p>
        </p:txBody>
      </p:sp>
      <p:sp>
        <p:nvSpPr>
          <p:cNvPr id="4" name="Slide Number Placeholder 3"/>
          <p:cNvSpPr>
            <a:spLocks noGrp="1"/>
          </p:cNvSpPr>
          <p:nvPr>
            <p:ph type="sldNum" sz="quarter" idx="5"/>
          </p:nvPr>
        </p:nvSpPr>
        <p:spPr/>
        <p:txBody>
          <a:bodyPr/>
          <a:lstStyle/>
          <a:p>
            <a:fld id="{E06F488A-BCA8-314D-BA62-831923CF4CCB}" type="slidenum">
              <a:rPr lang="en-US" smtClean="0"/>
              <a:t>8</a:t>
            </a:fld>
            <a:endParaRPr lang="en-US"/>
          </a:p>
        </p:txBody>
      </p:sp>
    </p:spTree>
    <p:extLst>
      <p:ext uri="{BB962C8B-B14F-4D97-AF65-F5344CB8AC3E}">
        <p14:creationId xmlns:p14="http://schemas.microsoft.com/office/powerpoint/2010/main" val="210400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 size Analysis – Univariate </a:t>
            </a:r>
          </a:p>
        </p:txBody>
      </p:sp>
      <p:sp>
        <p:nvSpPr>
          <p:cNvPr id="4" name="Slide Number Placeholder 3"/>
          <p:cNvSpPr>
            <a:spLocks noGrp="1"/>
          </p:cNvSpPr>
          <p:nvPr>
            <p:ph type="sldNum" sz="quarter" idx="5"/>
          </p:nvPr>
        </p:nvSpPr>
        <p:spPr/>
        <p:txBody>
          <a:bodyPr/>
          <a:lstStyle/>
          <a:p>
            <a:fld id="{E06F488A-BCA8-314D-BA62-831923CF4CCB}" type="slidenum">
              <a:rPr lang="en-US" smtClean="0"/>
              <a:t>9</a:t>
            </a:fld>
            <a:endParaRPr lang="en-US"/>
          </a:p>
        </p:txBody>
      </p:sp>
    </p:spTree>
    <p:extLst>
      <p:ext uri="{BB962C8B-B14F-4D97-AF65-F5344CB8AC3E}">
        <p14:creationId xmlns:p14="http://schemas.microsoft.com/office/powerpoint/2010/main" val="317482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status Analysis – Univariate </a:t>
            </a:r>
          </a:p>
        </p:txBody>
      </p:sp>
      <p:sp>
        <p:nvSpPr>
          <p:cNvPr id="4" name="Slide Number Placeholder 3"/>
          <p:cNvSpPr>
            <a:spLocks noGrp="1"/>
          </p:cNvSpPr>
          <p:nvPr>
            <p:ph type="sldNum" sz="quarter" idx="5"/>
          </p:nvPr>
        </p:nvSpPr>
        <p:spPr/>
        <p:txBody>
          <a:bodyPr/>
          <a:lstStyle/>
          <a:p>
            <a:fld id="{E06F488A-BCA8-314D-BA62-831923CF4CCB}" type="slidenum">
              <a:rPr lang="en-US" smtClean="0"/>
              <a:t>10</a:t>
            </a:fld>
            <a:endParaRPr lang="en-US"/>
          </a:p>
        </p:txBody>
      </p:sp>
    </p:spTree>
    <p:extLst>
      <p:ext uri="{BB962C8B-B14F-4D97-AF65-F5344CB8AC3E}">
        <p14:creationId xmlns:p14="http://schemas.microsoft.com/office/powerpoint/2010/main" val="144229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Univariate - Quantity Ordered Analysis</a:t>
            </a:r>
          </a:p>
        </p:txBody>
      </p:sp>
      <p:sp>
        <p:nvSpPr>
          <p:cNvPr id="4" name="Slide Number Placeholder 3"/>
          <p:cNvSpPr>
            <a:spLocks noGrp="1"/>
          </p:cNvSpPr>
          <p:nvPr>
            <p:ph type="sldNum" sz="quarter" idx="5"/>
          </p:nvPr>
        </p:nvSpPr>
        <p:spPr/>
        <p:txBody>
          <a:bodyPr/>
          <a:lstStyle/>
          <a:p>
            <a:fld id="{E06F488A-BCA8-314D-BA62-831923CF4CCB}" type="slidenum">
              <a:rPr lang="en-US" smtClean="0"/>
              <a:t>11</a:t>
            </a:fld>
            <a:endParaRPr lang="en-US"/>
          </a:p>
        </p:txBody>
      </p:sp>
    </p:spTree>
    <p:extLst>
      <p:ext uri="{BB962C8B-B14F-4D97-AF65-F5344CB8AC3E}">
        <p14:creationId xmlns:p14="http://schemas.microsoft.com/office/powerpoint/2010/main" val="45346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Bi-variate – Sales over years. </a:t>
            </a:r>
          </a:p>
        </p:txBody>
      </p:sp>
      <p:sp>
        <p:nvSpPr>
          <p:cNvPr id="4" name="Slide Number Placeholder 3"/>
          <p:cNvSpPr>
            <a:spLocks noGrp="1"/>
          </p:cNvSpPr>
          <p:nvPr>
            <p:ph type="sldNum" sz="quarter" idx="5"/>
          </p:nvPr>
        </p:nvSpPr>
        <p:spPr/>
        <p:txBody>
          <a:bodyPr/>
          <a:lstStyle/>
          <a:p>
            <a:fld id="{E06F488A-BCA8-314D-BA62-831923CF4CCB}" type="slidenum">
              <a:rPr lang="en-US" smtClean="0"/>
              <a:t>12</a:t>
            </a:fld>
            <a:endParaRPr lang="en-US"/>
          </a:p>
        </p:txBody>
      </p:sp>
    </p:spTree>
    <p:extLst>
      <p:ext uri="{BB962C8B-B14F-4D97-AF65-F5344CB8AC3E}">
        <p14:creationId xmlns:p14="http://schemas.microsoft.com/office/powerpoint/2010/main" val="135859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Bi-variate – Sales over months. </a:t>
            </a:r>
          </a:p>
        </p:txBody>
      </p:sp>
      <p:sp>
        <p:nvSpPr>
          <p:cNvPr id="4" name="Slide Number Placeholder 3"/>
          <p:cNvSpPr>
            <a:spLocks noGrp="1"/>
          </p:cNvSpPr>
          <p:nvPr>
            <p:ph type="sldNum" sz="quarter" idx="5"/>
          </p:nvPr>
        </p:nvSpPr>
        <p:spPr/>
        <p:txBody>
          <a:bodyPr/>
          <a:lstStyle/>
          <a:p>
            <a:fld id="{E06F488A-BCA8-314D-BA62-831923CF4CCB}" type="slidenum">
              <a:rPr lang="en-US" smtClean="0"/>
              <a:t>13</a:t>
            </a:fld>
            <a:endParaRPr lang="en-US"/>
          </a:p>
        </p:txBody>
      </p:sp>
    </p:spTree>
    <p:extLst>
      <p:ext uri="{BB962C8B-B14F-4D97-AF65-F5344CB8AC3E}">
        <p14:creationId xmlns:p14="http://schemas.microsoft.com/office/powerpoint/2010/main" val="84332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Bi-variate – Quarterly sales. </a:t>
            </a:r>
          </a:p>
        </p:txBody>
      </p:sp>
      <p:sp>
        <p:nvSpPr>
          <p:cNvPr id="4" name="Slide Number Placeholder 3"/>
          <p:cNvSpPr>
            <a:spLocks noGrp="1"/>
          </p:cNvSpPr>
          <p:nvPr>
            <p:ph type="sldNum" sz="quarter" idx="5"/>
          </p:nvPr>
        </p:nvSpPr>
        <p:spPr/>
        <p:txBody>
          <a:bodyPr/>
          <a:lstStyle/>
          <a:p>
            <a:fld id="{E06F488A-BCA8-314D-BA62-831923CF4CCB}" type="slidenum">
              <a:rPr lang="en-US" smtClean="0"/>
              <a:t>14</a:t>
            </a:fld>
            <a:endParaRPr lang="en-US"/>
          </a:p>
        </p:txBody>
      </p:sp>
    </p:spTree>
    <p:extLst>
      <p:ext uri="{BB962C8B-B14F-4D97-AF65-F5344CB8AC3E}">
        <p14:creationId xmlns:p14="http://schemas.microsoft.com/office/powerpoint/2010/main" val="90755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Bi-variate – Sales over weekdays. </a:t>
            </a:r>
          </a:p>
        </p:txBody>
      </p:sp>
      <p:sp>
        <p:nvSpPr>
          <p:cNvPr id="4" name="Slide Number Placeholder 3"/>
          <p:cNvSpPr>
            <a:spLocks noGrp="1"/>
          </p:cNvSpPr>
          <p:nvPr>
            <p:ph type="sldNum" sz="quarter" idx="5"/>
          </p:nvPr>
        </p:nvSpPr>
        <p:spPr/>
        <p:txBody>
          <a:bodyPr/>
          <a:lstStyle/>
          <a:p>
            <a:fld id="{E06F488A-BCA8-314D-BA62-831923CF4CCB}" type="slidenum">
              <a:rPr lang="en-US" smtClean="0"/>
              <a:t>15</a:t>
            </a:fld>
            <a:endParaRPr lang="en-US"/>
          </a:p>
        </p:txBody>
      </p:sp>
    </p:spTree>
    <p:extLst>
      <p:ext uri="{BB962C8B-B14F-4D97-AF65-F5344CB8AC3E}">
        <p14:creationId xmlns:p14="http://schemas.microsoft.com/office/powerpoint/2010/main" val="2676277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5726-778C-9189-38F4-3269AA70914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D8F2F80-D34F-6A6B-3880-9D29F5074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95768E8-EA24-AF98-AD9F-6C62E271E493}"/>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5" name="Footer Placeholder 4">
            <a:extLst>
              <a:ext uri="{FF2B5EF4-FFF2-40B4-BE49-F238E27FC236}">
                <a16:creationId xmlns:a16="http://schemas.microsoft.com/office/drawing/2014/main" id="{AC7D51A8-7FC4-CE35-ADC1-C741F80BC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FBF65-38E6-7149-07B4-D84A1624F029}"/>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388047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3FF6-7B40-E06D-5EF3-6FA3DC1E47C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9AD63F-A9D3-3D2A-2BBB-898ED1B6760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A8570C-BBD8-C59A-C304-FBFABBB355F2}"/>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5" name="Footer Placeholder 4">
            <a:extLst>
              <a:ext uri="{FF2B5EF4-FFF2-40B4-BE49-F238E27FC236}">
                <a16:creationId xmlns:a16="http://schemas.microsoft.com/office/drawing/2014/main" id="{8E07932E-6E7C-C627-37DE-E6F6EEDD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5C91-9713-AA09-0039-3966231E50BF}"/>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514034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5694F8-B47A-C6C0-016C-EC8E8F6A275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790D34-7A7A-14D8-F82D-97606592B12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3B81A5-2147-6E07-2A4D-DB8B26F9B451}"/>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5" name="Footer Placeholder 4">
            <a:extLst>
              <a:ext uri="{FF2B5EF4-FFF2-40B4-BE49-F238E27FC236}">
                <a16:creationId xmlns:a16="http://schemas.microsoft.com/office/drawing/2014/main" id="{5DEE4676-42A9-0D5F-B544-E5FF2CAF4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6344C-CDF5-790C-3BEB-8D8FD2C654DC}"/>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152741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5D9D-DC9E-754A-7922-894DC75F7C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7205B5-9AEF-1ED7-41D5-258C142FF6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DD9FBF-8213-A7F4-ADC3-2D8EF816EC2A}"/>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5" name="Footer Placeholder 4">
            <a:extLst>
              <a:ext uri="{FF2B5EF4-FFF2-40B4-BE49-F238E27FC236}">
                <a16:creationId xmlns:a16="http://schemas.microsoft.com/office/drawing/2014/main" id="{54433DE9-419C-5B5B-967E-D13F78AA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94683-6BA7-E3CB-F0F7-1AFC29BFD9C0}"/>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382374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29B8-9F3B-39BC-3B10-BCF57B0EE1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98EFF2-1E05-D5BC-4CCA-5002F62AA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0F7D9C-A472-CB7D-9242-816C4331F14B}"/>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5" name="Footer Placeholder 4">
            <a:extLst>
              <a:ext uri="{FF2B5EF4-FFF2-40B4-BE49-F238E27FC236}">
                <a16:creationId xmlns:a16="http://schemas.microsoft.com/office/drawing/2014/main" id="{E1CF22E1-821A-0151-B984-EC68CDC10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345FE-550D-EA2D-E0F7-9292112DAA2E}"/>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568403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6080-4A6A-28C4-96AB-034602E4C76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CF3D343-66AC-86BB-EE6B-EF4998593A9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2219970-7BCE-277A-41B6-52DCC0C204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3E59169-B231-0B2B-410D-906C510476B0}"/>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6" name="Footer Placeholder 5">
            <a:extLst>
              <a:ext uri="{FF2B5EF4-FFF2-40B4-BE49-F238E27FC236}">
                <a16:creationId xmlns:a16="http://schemas.microsoft.com/office/drawing/2014/main" id="{4765C8E6-7A32-8DD1-0274-5304CC60B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6DEF5-5653-FE72-70A3-C8D3624964BF}"/>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401468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1A4A-530B-4346-2DF8-3DBAF7CA4C6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D21FBFA-0736-3E2B-6A25-31B754D70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6248B6-1B63-BF2B-CF27-A3DA88A837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98017A-829B-B65F-7460-01E2A967C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DFD603-69DB-97C2-BB02-A2CEB9E4A43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3D7D8D4-E7AA-1480-9C33-450FD1121508}"/>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8" name="Footer Placeholder 7">
            <a:extLst>
              <a:ext uri="{FF2B5EF4-FFF2-40B4-BE49-F238E27FC236}">
                <a16:creationId xmlns:a16="http://schemas.microsoft.com/office/drawing/2014/main" id="{1A905AF6-598B-C1BE-9295-E03C53A96A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FBADE7-1E07-4ED4-80E2-0816F9F12CB3}"/>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3497148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FE0F-005F-47E0-19E5-1DD2F18937E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11C571-4F3D-6A8E-C6E1-4EE23641EC9E}"/>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4" name="Footer Placeholder 3">
            <a:extLst>
              <a:ext uri="{FF2B5EF4-FFF2-40B4-BE49-F238E27FC236}">
                <a16:creationId xmlns:a16="http://schemas.microsoft.com/office/drawing/2014/main" id="{6E5B0329-B2A4-88F9-0E3D-967DE906D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3A509-8D9C-3917-F100-04D5D7959271}"/>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428228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376C8-5787-E940-16A2-87A8613FD9E9}"/>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3" name="Footer Placeholder 2">
            <a:extLst>
              <a:ext uri="{FF2B5EF4-FFF2-40B4-BE49-F238E27FC236}">
                <a16:creationId xmlns:a16="http://schemas.microsoft.com/office/drawing/2014/main" id="{3D9788E6-BB5E-FBD8-5795-FD9F930A57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6C295D-2FE9-0744-97CE-DE6AC6970B60}"/>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2313860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5FB1-A17C-6AF6-06C4-CD22AA6E16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4891BC0-8932-BC24-4174-2A740CAA1D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0289B9C-3739-72F4-FECD-2B5041DAE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18E8CB-DE45-17C6-F570-EC8665427FCD}"/>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6" name="Footer Placeholder 5">
            <a:extLst>
              <a:ext uri="{FF2B5EF4-FFF2-40B4-BE49-F238E27FC236}">
                <a16:creationId xmlns:a16="http://schemas.microsoft.com/office/drawing/2014/main" id="{34241E1E-6D9D-9A95-0556-51363D90AA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0CB76-4FD5-9003-971D-1EBD3DDD2EE1}"/>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271595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44E1-B054-89B0-43D4-A8ACD9E91D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64FC095-7D6A-8B1B-0D0E-7BA21B9B51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B7C2E-A397-4968-065C-44A6E20B0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D8248-2BB6-6793-1848-D2540EE616BD}"/>
              </a:ext>
            </a:extLst>
          </p:cNvPr>
          <p:cNvSpPr>
            <a:spLocks noGrp="1"/>
          </p:cNvSpPr>
          <p:nvPr>
            <p:ph type="dt" sz="half" idx="10"/>
          </p:nvPr>
        </p:nvSpPr>
        <p:spPr/>
        <p:txBody>
          <a:bodyPr/>
          <a:lstStyle/>
          <a:p>
            <a:fld id="{01FEB141-0A82-C749-934B-B82BB41BFB06}" type="datetimeFigureOut">
              <a:rPr lang="en-US" smtClean="0"/>
              <a:t>6/23/23</a:t>
            </a:fld>
            <a:endParaRPr lang="en-US"/>
          </a:p>
        </p:txBody>
      </p:sp>
      <p:sp>
        <p:nvSpPr>
          <p:cNvPr id="6" name="Footer Placeholder 5">
            <a:extLst>
              <a:ext uri="{FF2B5EF4-FFF2-40B4-BE49-F238E27FC236}">
                <a16:creationId xmlns:a16="http://schemas.microsoft.com/office/drawing/2014/main" id="{FBCA54B9-3845-D845-8DA2-DF0A53DE59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4C230-EB77-77CE-8676-EE8A7B2F2A28}"/>
              </a:ext>
            </a:extLst>
          </p:cNvPr>
          <p:cNvSpPr>
            <a:spLocks noGrp="1"/>
          </p:cNvSpPr>
          <p:nvPr>
            <p:ph type="sldNum" sz="quarter" idx="12"/>
          </p:nvPr>
        </p:nvSpPr>
        <p:spPr/>
        <p:txBody>
          <a:bodyPr/>
          <a:lstStyle/>
          <a:p>
            <a:fld id="{8D9A764D-70BE-DC4C-B0D1-0F44583A36F2}" type="slidenum">
              <a:rPr lang="en-US" smtClean="0"/>
              <a:t>‹#›</a:t>
            </a:fld>
            <a:endParaRPr lang="en-US"/>
          </a:p>
        </p:txBody>
      </p:sp>
    </p:spTree>
    <p:extLst>
      <p:ext uri="{BB962C8B-B14F-4D97-AF65-F5344CB8AC3E}">
        <p14:creationId xmlns:p14="http://schemas.microsoft.com/office/powerpoint/2010/main" val="843792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F2F63A-5EE5-2D1C-A02F-C00CA490B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060E515-3ADD-2BA7-6619-D52387731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9A7ED1-1A12-E9C9-A3D1-979EA70BB9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FEB141-0A82-C749-934B-B82BB41BFB06}" type="datetimeFigureOut">
              <a:rPr lang="en-US" smtClean="0"/>
              <a:t>6/23/23</a:t>
            </a:fld>
            <a:endParaRPr lang="en-US"/>
          </a:p>
        </p:txBody>
      </p:sp>
      <p:sp>
        <p:nvSpPr>
          <p:cNvPr id="5" name="Footer Placeholder 4">
            <a:extLst>
              <a:ext uri="{FF2B5EF4-FFF2-40B4-BE49-F238E27FC236}">
                <a16:creationId xmlns:a16="http://schemas.microsoft.com/office/drawing/2014/main" id="{8B320F4C-AE64-4865-0617-210D7EFF12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25171F-8CB8-0418-9170-EA00D593F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A764D-70BE-DC4C-B0D1-0F44583A36F2}" type="slidenum">
              <a:rPr lang="en-US" smtClean="0"/>
              <a:t>‹#›</a:t>
            </a:fld>
            <a:endParaRPr lang="en-US"/>
          </a:p>
        </p:txBody>
      </p:sp>
    </p:spTree>
    <p:extLst>
      <p:ext uri="{BB962C8B-B14F-4D97-AF65-F5344CB8AC3E}">
        <p14:creationId xmlns:p14="http://schemas.microsoft.com/office/powerpoint/2010/main" val="2856460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B363-C052-22AC-63CE-381236A5BFC3}"/>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F7913A2-5121-EA5D-9D19-D6CA779B83DF}"/>
              </a:ext>
            </a:extLst>
          </p:cNvPr>
          <p:cNvSpPr>
            <a:spLocks noGrp="1"/>
          </p:cNvSpPr>
          <p:nvPr>
            <p:ph type="subTitle" idx="1"/>
          </p:nvPr>
        </p:nvSpPr>
        <p:spPr/>
        <p:txBody>
          <a:bodyPr/>
          <a:lstStyle/>
          <a:p>
            <a:endParaRPr lang="en-US" dirty="0"/>
          </a:p>
        </p:txBody>
      </p:sp>
      <p:pic>
        <p:nvPicPr>
          <p:cNvPr id="8" name="Picture 7" descr="A close up of a car&#10;&#10;Description automatically generated with medium confidence">
            <a:extLst>
              <a:ext uri="{FF2B5EF4-FFF2-40B4-BE49-F238E27FC236}">
                <a16:creationId xmlns:a16="http://schemas.microsoft.com/office/drawing/2014/main" id="{2B4DA2E7-7F4E-2E2D-579D-5F4B1A5B5A4D}"/>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D6F869D-B337-A41C-4C3A-81D5A43A10B5}"/>
              </a:ext>
            </a:extLst>
          </p:cNvPr>
          <p:cNvSpPr txBox="1"/>
          <p:nvPr/>
        </p:nvSpPr>
        <p:spPr>
          <a:xfrm>
            <a:off x="5680365" y="2786328"/>
            <a:ext cx="6830290" cy="4278094"/>
          </a:xfrm>
          <a:prstGeom prst="rect">
            <a:avLst/>
          </a:prstGeom>
          <a:noFill/>
        </p:spPr>
        <p:txBody>
          <a:bodyPr wrap="square" rtlCol="0">
            <a:spAutoFit/>
          </a:bodyPr>
          <a:lstStyle/>
          <a:p>
            <a:r>
              <a:rPr lang="en-US" sz="2800" b="1" dirty="0">
                <a:solidFill>
                  <a:schemeClr val="bg1"/>
                </a:solidFill>
                <a:latin typeface="APPLE CHANCERY" panose="03020702040506060504" pitchFamily="66" charset="-79"/>
                <a:cs typeface="APPLE CHANCERY" panose="03020702040506060504" pitchFamily="66" charset="-79"/>
              </a:rPr>
              <a:t>Marketing and Retail Analysis – Project 1</a:t>
            </a:r>
          </a:p>
          <a:p>
            <a:endParaRPr lang="en-US" sz="2800" b="1" dirty="0">
              <a:solidFill>
                <a:schemeClr val="bg1"/>
              </a:solidFill>
              <a:latin typeface="APPLE CHANCERY" panose="03020702040506060504" pitchFamily="66" charset="-79"/>
              <a:cs typeface="APPLE CHANCERY" panose="03020702040506060504" pitchFamily="66" charset="-79"/>
            </a:endParaRPr>
          </a:p>
          <a:p>
            <a:r>
              <a:rPr lang="en-IE" sz="2400" b="1" dirty="0">
                <a:solidFill>
                  <a:schemeClr val="bg1"/>
                </a:solidFill>
                <a:latin typeface="APPLE CHANCERY" panose="03020702040506060504" pitchFamily="66" charset="-79"/>
                <a:cs typeface="APPLE CHANCERY" panose="03020702040506060504" pitchFamily="66" charset="-79"/>
              </a:rPr>
              <a:t>Automobile parts manufacturing company</a:t>
            </a:r>
          </a:p>
          <a:p>
            <a:endParaRPr lang="en-IE" sz="2400" b="1" dirty="0">
              <a:solidFill>
                <a:schemeClr val="bg1"/>
              </a:solidFill>
              <a:latin typeface="APPLE CHANCERY" panose="03020702040506060504" pitchFamily="66" charset="-79"/>
              <a:cs typeface="APPLE CHANCERY" panose="03020702040506060504" pitchFamily="66" charset="-79"/>
            </a:endParaRPr>
          </a:p>
          <a:p>
            <a:r>
              <a:rPr lang="en-IE" sz="2400" b="1" dirty="0">
                <a:solidFill>
                  <a:schemeClr val="bg1"/>
                </a:solidFill>
                <a:latin typeface="APPLE CHANCERY" panose="03020702040506060504" pitchFamily="66" charset="-79"/>
                <a:cs typeface="APPLE CHANCERY" panose="03020702040506060504" pitchFamily="66" charset="-79"/>
              </a:rPr>
              <a:t>Yaresh Vijayasundaram </a:t>
            </a:r>
          </a:p>
          <a:p>
            <a:r>
              <a:rPr lang="en-IE" sz="2400" b="1" dirty="0">
                <a:solidFill>
                  <a:schemeClr val="bg1"/>
                </a:solidFill>
                <a:latin typeface="APPLE CHANCERY" panose="03020702040506060504" pitchFamily="66" charset="-79"/>
                <a:cs typeface="APPLE CHANCERY" panose="03020702040506060504" pitchFamily="66" charset="-79"/>
              </a:rPr>
              <a:t>Post Graduate Program in Data Science and Business Analytics</a:t>
            </a:r>
          </a:p>
          <a:p>
            <a:r>
              <a:rPr lang="en-IE" sz="2400" b="1" dirty="0">
                <a:solidFill>
                  <a:schemeClr val="bg1"/>
                </a:solidFill>
                <a:latin typeface="APPLE CHANCERY" panose="03020702040506060504" pitchFamily="66" charset="-79"/>
                <a:cs typeface="APPLE CHANCERY" panose="03020702040506060504" pitchFamily="66" charset="-79"/>
              </a:rPr>
              <a:t>BATCH: PGPDSBA.O.SEP22.A</a:t>
            </a:r>
          </a:p>
          <a:p>
            <a:endParaRPr lang="en-IE" sz="2400" b="1" dirty="0">
              <a:solidFill>
                <a:schemeClr val="bg1"/>
              </a:solidFill>
              <a:latin typeface="APPLE CHANCERY" panose="03020702040506060504" pitchFamily="66" charset="-79"/>
              <a:cs typeface="APPLE CHANCERY" panose="03020702040506060504" pitchFamily="66" charset="-79"/>
            </a:endParaRPr>
          </a:p>
          <a:p>
            <a:endParaRPr lang="en-IE" sz="2400" b="1" dirty="0">
              <a:solidFill>
                <a:schemeClr val="bg1"/>
              </a:solidFill>
              <a:latin typeface="APPLE CHANCERY" panose="03020702040506060504" pitchFamily="66" charset="-79"/>
              <a:cs typeface="APPLE CHANCERY" panose="03020702040506060504" pitchFamily="66" charset="-79"/>
            </a:endParaRPr>
          </a:p>
          <a:p>
            <a:r>
              <a:rPr lang="en-US" sz="2400" b="1" dirty="0">
                <a:solidFill>
                  <a:schemeClr val="bg1"/>
                </a:solidFill>
                <a:latin typeface="APPLE CHANCERY" panose="03020702040506060504" pitchFamily="66" charset="-79"/>
                <a:cs typeface="APPLE CHANCERY" panose="03020702040506060504" pitchFamily="66" charset="-79"/>
              </a:rPr>
              <a:t> </a:t>
            </a:r>
          </a:p>
        </p:txBody>
      </p:sp>
    </p:spTree>
    <p:extLst>
      <p:ext uri="{BB962C8B-B14F-4D97-AF65-F5344CB8AC3E}">
        <p14:creationId xmlns:p14="http://schemas.microsoft.com/office/powerpoint/2010/main" val="3869425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5AE413-54E9-D913-5C5C-AD25EB9DC973}"/>
              </a:ext>
            </a:extLst>
          </p:cNvPr>
          <p:cNvSpPr txBox="1"/>
          <p:nvPr/>
        </p:nvSpPr>
        <p:spPr>
          <a:xfrm>
            <a:off x="831873" y="1909192"/>
            <a:ext cx="4652409" cy="3647710"/>
          </a:xfrm>
          <a:prstGeom prst="rect">
            <a:avLst/>
          </a:prstGeom>
        </p:spPr>
        <p:txBody>
          <a:bodyPr vert="horz" lIns="91440" tIns="45720" rIns="91440" bIns="45720" rtlCol="0">
            <a:normAutofit/>
          </a:bodyPr>
          <a:lstStyle/>
          <a:p>
            <a:pPr>
              <a:lnSpc>
                <a:spcPct val="90000"/>
              </a:lnSpc>
              <a:spcAft>
                <a:spcPts val="600"/>
              </a:spcAft>
            </a:pPr>
            <a:r>
              <a:rPr lang="en-US" sz="2000" b="1" i="0" u="none" strike="noStrike" dirty="0">
                <a:solidFill>
                  <a:schemeClr val="bg1"/>
                </a:solidFill>
                <a:effectLst/>
                <a:latin typeface="Bookman Old Style" panose="02050604050505020204" pitchFamily="18" charset="0"/>
              </a:rPr>
              <a:t>Inferences :</a:t>
            </a:r>
            <a:endParaRPr lang="en-US" sz="2000" b="0" i="0" u="none" strike="noStrike" dirty="0">
              <a:solidFill>
                <a:schemeClr val="bg1"/>
              </a:solidFill>
              <a:effectLst/>
              <a:latin typeface="Bookman Old Style" panose="02050604050505020204" pitchFamily="18" charset="0"/>
            </a:endParaRPr>
          </a:p>
          <a:p>
            <a:pPr>
              <a:lnSpc>
                <a:spcPct val="90000"/>
              </a:lnSpc>
              <a:spcAft>
                <a:spcPts val="600"/>
              </a:spcAft>
            </a:pPr>
            <a:endParaRPr lang="en-US" sz="2000" b="0" i="0" u="none" strike="noStrike" dirty="0">
              <a:solidFill>
                <a:schemeClr val="bg1"/>
              </a:solidFill>
              <a:effectLst/>
              <a:latin typeface="Bookman Old Style" panose="02050604050505020204" pitchFamily="18" charset="0"/>
            </a:endParaRPr>
          </a:p>
          <a:p>
            <a:pPr>
              <a:lnSpc>
                <a:spcPct val="90000"/>
              </a:lnSpc>
              <a:spcAft>
                <a:spcPts val="600"/>
              </a:spcAft>
            </a:pPr>
            <a:br>
              <a:rPr lang="en-IE" sz="2000" dirty="0"/>
            </a:br>
            <a:r>
              <a:rPr lang="en-IE" sz="2000" dirty="0">
                <a:solidFill>
                  <a:schemeClr val="bg1"/>
                </a:solidFill>
                <a:latin typeface="Bookman Old Style" panose="02050604050505020204" pitchFamily="18" charset="0"/>
              </a:rPr>
              <a:t>The significant count of 2,541 successfully shipped orders reflects the company's outstanding order fulfilment capabilities and commitment to delivering orders promptly. </a:t>
            </a:r>
            <a:endParaRPr lang="en-US" sz="2000" dirty="0">
              <a:solidFill>
                <a:schemeClr val="bg1"/>
              </a:solidFill>
              <a:latin typeface="Bookman Old Style" panose="02050604050505020204" pitchFamily="18" charset="0"/>
            </a:endParaRPr>
          </a:p>
        </p:txBody>
      </p:sp>
      <p:cxnSp>
        <p:nvCxnSpPr>
          <p:cNvPr id="28" name="Straight Connector 2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with medium confidence">
            <a:extLst>
              <a:ext uri="{FF2B5EF4-FFF2-40B4-BE49-F238E27FC236}">
                <a16:creationId xmlns:a16="http://schemas.microsoft.com/office/drawing/2014/main" id="{C2CECCF4-89B0-31AF-9261-FCAF3087DFAB}"/>
              </a:ext>
            </a:extLst>
          </p:cNvPr>
          <p:cNvPicPr>
            <a:picLocks noChangeAspect="1"/>
          </p:cNvPicPr>
          <p:nvPr/>
        </p:nvPicPr>
        <p:blipFill>
          <a:blip r:embed="rId3"/>
          <a:stretch>
            <a:fillRect/>
          </a:stretch>
        </p:blipFill>
        <p:spPr>
          <a:xfrm>
            <a:off x="5875793" y="568041"/>
            <a:ext cx="6052180" cy="5805049"/>
          </a:xfrm>
          <a:prstGeom prst="rect">
            <a:avLst/>
          </a:prstGeom>
          <a:ln w="12700">
            <a:solidFill>
              <a:schemeClr val="accent2"/>
            </a:solidFill>
          </a:ln>
        </p:spPr>
      </p:pic>
      <p:sp>
        <p:nvSpPr>
          <p:cNvPr id="2" name="TextBox 1">
            <a:extLst>
              <a:ext uri="{FF2B5EF4-FFF2-40B4-BE49-F238E27FC236}">
                <a16:creationId xmlns:a16="http://schemas.microsoft.com/office/drawing/2014/main" id="{2C6E32CC-7BCE-D50A-1F2F-119216D66EBE}"/>
              </a:ext>
            </a:extLst>
          </p:cNvPr>
          <p:cNvSpPr txBox="1"/>
          <p:nvPr/>
        </p:nvSpPr>
        <p:spPr>
          <a:xfrm>
            <a:off x="914400" y="1190847"/>
            <a:ext cx="3359888"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Order Status Analysis</a:t>
            </a:r>
          </a:p>
        </p:txBody>
      </p:sp>
    </p:spTree>
    <p:extLst>
      <p:ext uri="{BB962C8B-B14F-4D97-AF65-F5344CB8AC3E}">
        <p14:creationId xmlns:p14="http://schemas.microsoft.com/office/powerpoint/2010/main" val="7431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5AE413-54E9-D913-5C5C-AD25EB9DC973}"/>
              </a:ext>
            </a:extLst>
          </p:cNvPr>
          <p:cNvSpPr txBox="1"/>
          <p:nvPr/>
        </p:nvSpPr>
        <p:spPr>
          <a:xfrm>
            <a:off x="831873" y="1909192"/>
            <a:ext cx="4652409" cy="3647710"/>
          </a:xfrm>
          <a:prstGeom prst="rect">
            <a:avLst/>
          </a:prstGeom>
        </p:spPr>
        <p:txBody>
          <a:bodyPr vert="horz" lIns="91440" tIns="45720" rIns="91440" bIns="45720" rtlCol="0">
            <a:normAutofit/>
          </a:bodyPr>
          <a:lstStyle/>
          <a:p>
            <a:pPr>
              <a:lnSpc>
                <a:spcPct val="90000"/>
              </a:lnSpc>
              <a:spcAft>
                <a:spcPts val="600"/>
              </a:spcAft>
            </a:pPr>
            <a:r>
              <a:rPr lang="en-US" sz="2000" b="1" i="0" u="none" strike="noStrike" dirty="0">
                <a:solidFill>
                  <a:schemeClr val="bg1"/>
                </a:solidFill>
                <a:effectLst/>
                <a:latin typeface="Bookman Old Style" panose="02050604050505020204" pitchFamily="18" charset="0"/>
              </a:rPr>
              <a:t>Inferences :</a:t>
            </a:r>
          </a:p>
          <a:p>
            <a:pPr>
              <a:lnSpc>
                <a:spcPct val="90000"/>
              </a:lnSpc>
              <a:spcAft>
                <a:spcPts val="600"/>
              </a:spcAft>
            </a:pPr>
            <a:endParaRPr lang="en-US" sz="2000" b="0" i="0" u="none" strike="noStrike" dirty="0">
              <a:solidFill>
                <a:schemeClr val="bg1"/>
              </a:solidFill>
              <a:effectLst/>
              <a:latin typeface="Bookman Old Style" panose="02050604050505020204" pitchFamily="18" charset="0"/>
            </a:endParaRPr>
          </a:p>
          <a:p>
            <a:pPr>
              <a:lnSpc>
                <a:spcPct val="90000"/>
              </a:lnSpc>
              <a:spcAft>
                <a:spcPts val="600"/>
              </a:spcAft>
            </a:pPr>
            <a:r>
              <a:rPr lang="en-IE" sz="2000" dirty="0">
                <a:solidFill>
                  <a:schemeClr val="bg1"/>
                </a:solidFill>
                <a:latin typeface="Bookman Old Style" panose="02050604050505020204" pitchFamily="18" charset="0"/>
              </a:rPr>
              <a:t>The bins with quality orders of 21, 28, 35, and 42 have the highest counts, indicating their popularity among customers. With counts ranging from 576 to 631, these quantities meet the demands of a significant portion of customers</a:t>
            </a:r>
            <a:endParaRPr lang="en-US" sz="2000" dirty="0">
              <a:solidFill>
                <a:schemeClr val="bg1"/>
              </a:solidFill>
              <a:latin typeface="Bookman Old Style" panose="02050604050505020204" pitchFamily="18" charset="0"/>
            </a:endParaRPr>
          </a:p>
          <a:p>
            <a:pPr>
              <a:lnSpc>
                <a:spcPct val="90000"/>
              </a:lnSpc>
              <a:spcAft>
                <a:spcPts val="600"/>
              </a:spcAft>
            </a:pPr>
            <a:br>
              <a:rPr lang="en-IE" sz="2000" dirty="0"/>
            </a:br>
            <a:endParaRPr lang="en-US" sz="2000" dirty="0">
              <a:solidFill>
                <a:schemeClr val="bg1"/>
              </a:solidFill>
              <a:latin typeface="Bookman Old Style" panose="02050604050505020204" pitchFamily="18" charset="0"/>
            </a:endParaRPr>
          </a:p>
        </p:txBody>
      </p:sp>
      <p:cxnSp>
        <p:nvCxnSpPr>
          <p:cNvPr id="28" name="Straight Connector 2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diagram, text, screenshot, plot&#10;&#10;Description automatically generated">
            <a:extLst>
              <a:ext uri="{FF2B5EF4-FFF2-40B4-BE49-F238E27FC236}">
                <a16:creationId xmlns:a16="http://schemas.microsoft.com/office/drawing/2014/main" id="{50477EA7-E86E-CAD1-91B3-13F24D8E4785}"/>
              </a:ext>
            </a:extLst>
          </p:cNvPr>
          <p:cNvPicPr>
            <a:picLocks noChangeAspect="1"/>
          </p:cNvPicPr>
          <p:nvPr/>
        </p:nvPicPr>
        <p:blipFill>
          <a:blip r:embed="rId3"/>
          <a:stretch>
            <a:fillRect/>
          </a:stretch>
        </p:blipFill>
        <p:spPr>
          <a:xfrm>
            <a:off x="5832764" y="568049"/>
            <a:ext cx="6165271" cy="5337952"/>
          </a:xfrm>
          <a:prstGeom prst="rect">
            <a:avLst/>
          </a:prstGeom>
          <a:ln w="19050">
            <a:solidFill>
              <a:schemeClr val="accent2"/>
            </a:solidFill>
          </a:ln>
        </p:spPr>
      </p:pic>
      <p:sp>
        <p:nvSpPr>
          <p:cNvPr id="2" name="TextBox 1">
            <a:extLst>
              <a:ext uri="{FF2B5EF4-FFF2-40B4-BE49-F238E27FC236}">
                <a16:creationId xmlns:a16="http://schemas.microsoft.com/office/drawing/2014/main" id="{F843FDC7-968D-3499-3E6E-40DAABC43E55}"/>
              </a:ext>
            </a:extLst>
          </p:cNvPr>
          <p:cNvSpPr txBox="1"/>
          <p:nvPr/>
        </p:nvSpPr>
        <p:spPr>
          <a:xfrm>
            <a:off x="831873" y="1233377"/>
            <a:ext cx="3410518"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Quantity Ordered Analysis</a:t>
            </a:r>
          </a:p>
        </p:txBody>
      </p:sp>
    </p:spTree>
    <p:extLst>
      <p:ext uri="{BB962C8B-B14F-4D97-AF65-F5344CB8AC3E}">
        <p14:creationId xmlns:p14="http://schemas.microsoft.com/office/powerpoint/2010/main" val="196091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67994B2-C3C4-2612-3A3D-59E879B38DDD}"/>
              </a:ext>
            </a:extLst>
          </p:cNvPr>
          <p:cNvSpPr>
            <a:spLocks noGrp="1"/>
          </p:cNvSpPr>
          <p:nvPr>
            <p:ph type="title"/>
          </p:nvPr>
        </p:nvSpPr>
        <p:spPr>
          <a:xfrm>
            <a:off x="6844145" y="512619"/>
            <a:ext cx="5140036" cy="4136268"/>
          </a:xfrm>
        </p:spPr>
        <p:txBody>
          <a:bodyPr anchor="b">
            <a:normAutofit/>
          </a:bodyPr>
          <a:lstStyle/>
          <a:p>
            <a:r>
              <a:rPr lang="en-IE" sz="1800" b="1" i="0" u="none" strike="noStrike" dirty="0">
                <a:solidFill>
                  <a:srgbClr val="374151"/>
                </a:solidFill>
                <a:effectLst/>
                <a:latin typeface="Bookman Old Style" panose="02050604050505020204" pitchFamily="18" charset="0"/>
              </a:rPr>
              <a:t>Inference: </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Sales showed a positive trend and grew significantly from 2018 (3,353,014) to 2019 (4,669,925), suggesting that the business performed well and experienced an increase in customer demand.</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However, since we only have sales data until May for 2020 (1,737,283), it is difficult to make conclusive statements about the entire year.</a:t>
            </a:r>
            <a:br>
              <a:rPr lang="en-IE" sz="1800" b="0" i="0" u="none" strike="noStrike" dirty="0">
                <a:solidFill>
                  <a:srgbClr val="374151"/>
                </a:solidFill>
                <a:effectLst/>
                <a:latin typeface="Söhne"/>
              </a:rPr>
            </a:br>
            <a:endParaRPr lang="en-US" sz="1800" dirty="0"/>
          </a:p>
        </p:txBody>
      </p:sp>
      <p:pic>
        <p:nvPicPr>
          <p:cNvPr id="5" name="Content Placeholder 4" descr="A picture containing line, screenshot, plot, diagram&#10;&#10;Description automatically generated">
            <a:extLst>
              <a:ext uri="{FF2B5EF4-FFF2-40B4-BE49-F238E27FC236}">
                <a16:creationId xmlns:a16="http://schemas.microsoft.com/office/drawing/2014/main" id="{33506CEF-E1C9-BAB2-7755-9053B761DF62}"/>
              </a:ext>
            </a:extLst>
          </p:cNvPr>
          <p:cNvPicPr>
            <a:picLocks noChangeAspect="1"/>
          </p:cNvPicPr>
          <p:nvPr/>
        </p:nvPicPr>
        <p:blipFill rotWithShape="1">
          <a:blip r:embed="rId3"/>
          <a:srcRect r="-1" b="2208"/>
          <a:stretch/>
        </p:blipFill>
        <p:spPr>
          <a:xfrm>
            <a:off x="20" y="431"/>
            <a:ext cx="6844122" cy="6408311"/>
          </a:xfrm>
          <a:prstGeom prst="rect">
            <a:avLst/>
          </a:prstGeom>
          <a:ln>
            <a:solidFill>
              <a:schemeClr val="accent2"/>
            </a:solidFill>
          </a:ln>
        </p:spPr>
      </p:pic>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C55D72-EE7E-27E4-9933-50D6ADCE6D60}"/>
              </a:ext>
            </a:extLst>
          </p:cNvPr>
          <p:cNvSpPr txBox="1"/>
          <p:nvPr/>
        </p:nvSpPr>
        <p:spPr>
          <a:xfrm>
            <a:off x="6844142" y="723013"/>
            <a:ext cx="3615070" cy="369332"/>
          </a:xfrm>
          <a:prstGeom prst="rect">
            <a:avLst/>
          </a:prstGeom>
          <a:noFill/>
        </p:spPr>
        <p:txBody>
          <a:bodyPr wrap="square" rtlCol="0">
            <a:spAutoFit/>
          </a:bodyPr>
          <a:lstStyle/>
          <a:p>
            <a:r>
              <a:rPr lang="en-US" b="1" dirty="0">
                <a:latin typeface="Bookman Old Style" panose="02050604050505020204" pitchFamily="18" charset="0"/>
              </a:rPr>
              <a:t>Sales over Years</a:t>
            </a:r>
          </a:p>
        </p:txBody>
      </p:sp>
    </p:spTree>
    <p:extLst>
      <p:ext uri="{BB962C8B-B14F-4D97-AF65-F5344CB8AC3E}">
        <p14:creationId xmlns:p14="http://schemas.microsoft.com/office/powerpoint/2010/main" val="300584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67994B2-C3C4-2612-3A3D-59E879B38DDD}"/>
              </a:ext>
            </a:extLst>
          </p:cNvPr>
          <p:cNvSpPr>
            <a:spLocks noGrp="1"/>
          </p:cNvSpPr>
          <p:nvPr>
            <p:ph type="title"/>
          </p:nvPr>
        </p:nvSpPr>
        <p:spPr>
          <a:xfrm>
            <a:off x="7051961" y="285440"/>
            <a:ext cx="5140036" cy="4854596"/>
          </a:xfrm>
        </p:spPr>
        <p:txBody>
          <a:bodyPr anchor="b">
            <a:normAutofit/>
          </a:bodyPr>
          <a:lstStyle/>
          <a:p>
            <a:r>
              <a:rPr lang="en-IE" sz="1800" b="1" i="0" u="none" strike="noStrike" dirty="0">
                <a:solidFill>
                  <a:srgbClr val="374151"/>
                </a:solidFill>
                <a:effectLst/>
                <a:latin typeface="Bookman Old Style" panose="02050604050505020204" pitchFamily="18" charset="0"/>
              </a:rPr>
              <a:t>Inference: </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The sales data exhibits fluctuations throughout the year, with peak sales recorded in November (2,088,537) and October (1,001,377), indicating heightened customer activity likely influenced by seasonal factor.</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In contrast, June records the lowest sales (454,757), suggesting a potential decrease in customer demand during that period.</a:t>
            </a:r>
            <a:br>
              <a:rPr lang="en-IE" sz="1800" b="0" i="0" u="none" strike="noStrike" dirty="0">
                <a:solidFill>
                  <a:srgbClr val="374151"/>
                </a:solidFill>
                <a:effectLst/>
                <a:latin typeface="Söhne"/>
              </a:rPr>
            </a:br>
            <a:endParaRPr lang="en-US" sz="18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iagram, line, plot, slope&#10;&#10;Description automatically generated">
            <a:extLst>
              <a:ext uri="{FF2B5EF4-FFF2-40B4-BE49-F238E27FC236}">
                <a16:creationId xmlns:a16="http://schemas.microsoft.com/office/drawing/2014/main" id="{410AF4B2-CA5B-6345-68F2-340E2BEB5FF0}"/>
              </a:ext>
            </a:extLst>
          </p:cNvPr>
          <p:cNvPicPr>
            <a:picLocks noChangeAspect="1"/>
          </p:cNvPicPr>
          <p:nvPr/>
        </p:nvPicPr>
        <p:blipFill>
          <a:blip r:embed="rId3"/>
          <a:stretch>
            <a:fillRect/>
          </a:stretch>
        </p:blipFill>
        <p:spPr>
          <a:xfrm>
            <a:off x="0" y="0"/>
            <a:ext cx="6844145" cy="6408740"/>
          </a:xfrm>
          <a:prstGeom prst="rect">
            <a:avLst/>
          </a:prstGeom>
          <a:ln w="12700">
            <a:solidFill>
              <a:schemeClr val="accent2"/>
            </a:solidFill>
          </a:ln>
        </p:spPr>
      </p:pic>
      <p:sp>
        <p:nvSpPr>
          <p:cNvPr id="2" name="TextBox 1">
            <a:extLst>
              <a:ext uri="{FF2B5EF4-FFF2-40B4-BE49-F238E27FC236}">
                <a16:creationId xmlns:a16="http://schemas.microsoft.com/office/drawing/2014/main" id="{7304258D-3A42-5743-AB46-5328E811BB04}"/>
              </a:ext>
            </a:extLst>
          </p:cNvPr>
          <p:cNvSpPr txBox="1"/>
          <p:nvPr/>
        </p:nvSpPr>
        <p:spPr>
          <a:xfrm>
            <a:off x="7051961" y="1222744"/>
            <a:ext cx="2655565" cy="369332"/>
          </a:xfrm>
          <a:prstGeom prst="rect">
            <a:avLst/>
          </a:prstGeom>
          <a:noFill/>
        </p:spPr>
        <p:txBody>
          <a:bodyPr wrap="square" rtlCol="0">
            <a:spAutoFit/>
          </a:bodyPr>
          <a:lstStyle/>
          <a:p>
            <a:r>
              <a:rPr lang="en-US" b="1" dirty="0">
                <a:latin typeface="Bookman Old Style" panose="02050604050505020204" pitchFamily="18" charset="0"/>
              </a:rPr>
              <a:t>Sales over Month </a:t>
            </a:r>
          </a:p>
        </p:txBody>
      </p:sp>
    </p:spTree>
    <p:extLst>
      <p:ext uri="{BB962C8B-B14F-4D97-AF65-F5344CB8AC3E}">
        <p14:creationId xmlns:p14="http://schemas.microsoft.com/office/powerpoint/2010/main" val="356394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67994B2-C3C4-2612-3A3D-59E879B38DDD}"/>
              </a:ext>
            </a:extLst>
          </p:cNvPr>
          <p:cNvSpPr>
            <a:spLocks noGrp="1"/>
          </p:cNvSpPr>
          <p:nvPr>
            <p:ph type="title"/>
          </p:nvPr>
        </p:nvSpPr>
        <p:spPr>
          <a:xfrm>
            <a:off x="7051961" y="285440"/>
            <a:ext cx="5140036" cy="4854596"/>
          </a:xfrm>
        </p:spPr>
        <p:txBody>
          <a:bodyPr anchor="b">
            <a:normAutofit/>
          </a:bodyPr>
          <a:lstStyle/>
          <a:p>
            <a:r>
              <a:rPr lang="en-IE" sz="1800" b="1" i="0" u="none" strike="noStrike" dirty="0">
                <a:solidFill>
                  <a:srgbClr val="374151"/>
                </a:solidFill>
                <a:effectLst/>
                <a:latin typeface="Bookman Old Style" panose="02050604050505020204" pitchFamily="18" charset="0"/>
              </a:rPr>
              <a:t>Inference: </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The quarterly sales data over the three-year period reveals a consistent pattern of higher sales in Q4 (3,699,161) compared to other quarters. This indicates a potential seasonal trend where the end of the year witnesses increased customer spending.</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Q1 (2,254,029) and Q2 (2,048,120) show relatively stable sales figures, while Q3 (1,758,911) records the lowest sales among the quarters.</a:t>
            </a:r>
            <a:endParaRPr lang="en-US" sz="18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ne, diagram, plot, screenshot&#10;&#10;Description automatically generated">
            <a:extLst>
              <a:ext uri="{FF2B5EF4-FFF2-40B4-BE49-F238E27FC236}">
                <a16:creationId xmlns:a16="http://schemas.microsoft.com/office/drawing/2014/main" id="{280FDF7D-0064-03BE-00D7-D0352E50F255}"/>
              </a:ext>
            </a:extLst>
          </p:cNvPr>
          <p:cNvPicPr>
            <a:picLocks noChangeAspect="1"/>
          </p:cNvPicPr>
          <p:nvPr/>
        </p:nvPicPr>
        <p:blipFill>
          <a:blip r:embed="rId3"/>
          <a:stretch>
            <a:fillRect/>
          </a:stretch>
        </p:blipFill>
        <p:spPr>
          <a:xfrm>
            <a:off x="0" y="0"/>
            <a:ext cx="7051958" cy="6400797"/>
          </a:xfrm>
          <a:prstGeom prst="rect">
            <a:avLst/>
          </a:prstGeom>
          <a:ln w="12700">
            <a:solidFill>
              <a:schemeClr val="accent2"/>
            </a:solidFill>
          </a:ln>
        </p:spPr>
      </p:pic>
      <p:sp>
        <p:nvSpPr>
          <p:cNvPr id="2" name="TextBox 1">
            <a:extLst>
              <a:ext uri="{FF2B5EF4-FFF2-40B4-BE49-F238E27FC236}">
                <a16:creationId xmlns:a16="http://schemas.microsoft.com/office/drawing/2014/main" id="{FB3ADDDE-DA95-9217-4C84-62D945A19239}"/>
              </a:ext>
            </a:extLst>
          </p:cNvPr>
          <p:cNvSpPr txBox="1"/>
          <p:nvPr/>
        </p:nvSpPr>
        <p:spPr>
          <a:xfrm>
            <a:off x="7051958" y="1275907"/>
            <a:ext cx="2615609" cy="369332"/>
          </a:xfrm>
          <a:prstGeom prst="rect">
            <a:avLst/>
          </a:prstGeom>
          <a:noFill/>
        </p:spPr>
        <p:txBody>
          <a:bodyPr wrap="square" rtlCol="0">
            <a:spAutoFit/>
          </a:bodyPr>
          <a:lstStyle/>
          <a:p>
            <a:r>
              <a:rPr lang="en-US" b="1" dirty="0">
                <a:latin typeface="Bookman Old Style" panose="02050604050505020204" pitchFamily="18" charset="0"/>
              </a:rPr>
              <a:t>Sales by Quarters</a:t>
            </a:r>
          </a:p>
        </p:txBody>
      </p:sp>
    </p:spTree>
    <p:extLst>
      <p:ext uri="{BB962C8B-B14F-4D97-AF65-F5344CB8AC3E}">
        <p14:creationId xmlns:p14="http://schemas.microsoft.com/office/powerpoint/2010/main" val="290761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67994B2-C3C4-2612-3A3D-59E879B38DDD}"/>
              </a:ext>
            </a:extLst>
          </p:cNvPr>
          <p:cNvSpPr>
            <a:spLocks noGrp="1"/>
          </p:cNvSpPr>
          <p:nvPr>
            <p:ph type="title"/>
          </p:nvPr>
        </p:nvSpPr>
        <p:spPr>
          <a:xfrm>
            <a:off x="7051961" y="285440"/>
            <a:ext cx="5140036" cy="4854596"/>
          </a:xfrm>
        </p:spPr>
        <p:txBody>
          <a:bodyPr anchor="b">
            <a:normAutofit/>
          </a:bodyPr>
          <a:lstStyle/>
          <a:p>
            <a:r>
              <a:rPr lang="en-IE" sz="1800" b="1" i="0" u="none" strike="noStrike" dirty="0">
                <a:solidFill>
                  <a:srgbClr val="374151"/>
                </a:solidFill>
                <a:effectLst/>
                <a:latin typeface="Bookman Old Style" panose="02050604050505020204" pitchFamily="18" charset="0"/>
              </a:rPr>
              <a:t>Inference: </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Sundays have consistently shown the highest sales (2,175,121) over the three-year period, indicating that customers tend to be more active and likely prefer shopping on weekends.</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Wednesdays, on the other hand, have the lowest sales (1,374,952) among the weekdays, suggesting that customers may be less engaged or influenced by factors that affect their buying behaviour on this specific day.</a:t>
            </a:r>
            <a:endParaRPr lang="en-US" sz="18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iagram, line, plot&#10;&#10;Description automatically generated">
            <a:extLst>
              <a:ext uri="{FF2B5EF4-FFF2-40B4-BE49-F238E27FC236}">
                <a16:creationId xmlns:a16="http://schemas.microsoft.com/office/drawing/2014/main" id="{AF55E7BA-E27F-41AA-47FB-6AD0ED1D5797}"/>
              </a:ext>
            </a:extLst>
          </p:cNvPr>
          <p:cNvPicPr>
            <a:picLocks noChangeAspect="1"/>
          </p:cNvPicPr>
          <p:nvPr/>
        </p:nvPicPr>
        <p:blipFill>
          <a:blip r:embed="rId3"/>
          <a:stretch>
            <a:fillRect/>
          </a:stretch>
        </p:blipFill>
        <p:spPr>
          <a:xfrm>
            <a:off x="-4" y="-1"/>
            <a:ext cx="7051962" cy="6400797"/>
          </a:xfrm>
          <a:prstGeom prst="rect">
            <a:avLst/>
          </a:prstGeom>
          <a:ln>
            <a:solidFill>
              <a:schemeClr val="accent2"/>
            </a:solidFill>
          </a:ln>
        </p:spPr>
      </p:pic>
      <p:sp>
        <p:nvSpPr>
          <p:cNvPr id="2" name="TextBox 1">
            <a:extLst>
              <a:ext uri="{FF2B5EF4-FFF2-40B4-BE49-F238E27FC236}">
                <a16:creationId xmlns:a16="http://schemas.microsoft.com/office/drawing/2014/main" id="{93DE9740-4AE2-3E36-8579-5B6FFE6EF7BF}"/>
              </a:ext>
            </a:extLst>
          </p:cNvPr>
          <p:cNvSpPr txBox="1"/>
          <p:nvPr/>
        </p:nvSpPr>
        <p:spPr>
          <a:xfrm>
            <a:off x="7051958" y="946298"/>
            <a:ext cx="1996349" cy="369332"/>
          </a:xfrm>
          <a:prstGeom prst="rect">
            <a:avLst/>
          </a:prstGeom>
          <a:noFill/>
        </p:spPr>
        <p:txBody>
          <a:bodyPr wrap="square" rtlCol="0">
            <a:spAutoFit/>
          </a:bodyPr>
          <a:lstStyle/>
          <a:p>
            <a:r>
              <a:rPr lang="en-US" b="1" dirty="0">
                <a:latin typeface="Bookman Old Style" panose="02050604050505020204" pitchFamily="18" charset="0"/>
              </a:rPr>
              <a:t>Sales by Week</a:t>
            </a:r>
          </a:p>
        </p:txBody>
      </p:sp>
    </p:spTree>
    <p:extLst>
      <p:ext uri="{BB962C8B-B14F-4D97-AF65-F5344CB8AC3E}">
        <p14:creationId xmlns:p14="http://schemas.microsoft.com/office/powerpoint/2010/main" val="2753471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67994B2-C3C4-2612-3A3D-59E879B38DDD}"/>
              </a:ext>
            </a:extLst>
          </p:cNvPr>
          <p:cNvSpPr>
            <a:spLocks noGrp="1"/>
          </p:cNvSpPr>
          <p:nvPr>
            <p:ph type="title"/>
          </p:nvPr>
        </p:nvSpPr>
        <p:spPr>
          <a:xfrm>
            <a:off x="7051961" y="285440"/>
            <a:ext cx="5140036" cy="4854596"/>
          </a:xfrm>
        </p:spPr>
        <p:txBody>
          <a:bodyPr anchor="b">
            <a:normAutofit/>
          </a:bodyPr>
          <a:lstStyle/>
          <a:p>
            <a:r>
              <a:rPr lang="en-IE" sz="1800" b="1" i="0" u="none" strike="noStrike" dirty="0">
                <a:solidFill>
                  <a:srgbClr val="374151"/>
                </a:solidFill>
                <a:effectLst/>
                <a:latin typeface="Bookman Old Style" panose="02050604050505020204" pitchFamily="18" charset="0"/>
              </a:rPr>
              <a:t>Inference: </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The sales data by country indicates that the USA (3,355,576) has significantly higher sales compared to other countries, suggesting a strong market presence and potentially a larger customer base.</a:t>
            </a: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br>
              <a:rPr lang="en-IE" sz="1800" b="0" i="0" u="none" strike="noStrike" dirty="0">
                <a:solidFill>
                  <a:srgbClr val="374151"/>
                </a:solidFill>
                <a:effectLst/>
                <a:latin typeface="Bookman Old Style" panose="02050604050505020204" pitchFamily="18" charset="0"/>
              </a:rPr>
            </a:br>
            <a:r>
              <a:rPr lang="en-IE" sz="1800" b="0" i="0" u="none" strike="noStrike" dirty="0">
                <a:solidFill>
                  <a:srgbClr val="374151"/>
                </a:solidFill>
                <a:effectLst/>
                <a:latin typeface="Bookman Old Style" panose="02050604050505020204" pitchFamily="18" charset="0"/>
              </a:rPr>
              <a:t>* Canada (224,079), Singapore (288,488), Denmark (245,637), and Finland (329,582) also demonstrate notable sales figures, indicating significant market opportunities and customer demand in these respective countries</a:t>
            </a:r>
            <a:endParaRPr lang="en-US" sz="18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map, text, atlas&#10;&#10;Description automatically generated">
            <a:extLst>
              <a:ext uri="{FF2B5EF4-FFF2-40B4-BE49-F238E27FC236}">
                <a16:creationId xmlns:a16="http://schemas.microsoft.com/office/drawing/2014/main" id="{01A30C46-2F31-E89A-5CD7-CFE90C4F6058}"/>
              </a:ext>
            </a:extLst>
          </p:cNvPr>
          <p:cNvPicPr>
            <a:picLocks noChangeAspect="1"/>
          </p:cNvPicPr>
          <p:nvPr/>
        </p:nvPicPr>
        <p:blipFill rotWithShape="1">
          <a:blip r:embed="rId3"/>
          <a:srcRect r="14441"/>
          <a:stretch/>
        </p:blipFill>
        <p:spPr>
          <a:xfrm>
            <a:off x="-4" y="-7942"/>
            <a:ext cx="6913422" cy="6416682"/>
          </a:xfrm>
          <a:prstGeom prst="rect">
            <a:avLst/>
          </a:prstGeom>
          <a:ln>
            <a:solidFill>
              <a:schemeClr val="accent2"/>
            </a:solidFill>
          </a:ln>
        </p:spPr>
      </p:pic>
      <p:sp>
        <p:nvSpPr>
          <p:cNvPr id="2" name="TextBox 1">
            <a:extLst>
              <a:ext uri="{FF2B5EF4-FFF2-40B4-BE49-F238E27FC236}">
                <a16:creationId xmlns:a16="http://schemas.microsoft.com/office/drawing/2014/main" id="{06697517-D546-5890-A337-4AB868F33534}"/>
              </a:ext>
            </a:extLst>
          </p:cNvPr>
          <p:cNvSpPr txBox="1"/>
          <p:nvPr/>
        </p:nvSpPr>
        <p:spPr>
          <a:xfrm>
            <a:off x="7051958" y="680484"/>
            <a:ext cx="2432281" cy="369332"/>
          </a:xfrm>
          <a:prstGeom prst="rect">
            <a:avLst/>
          </a:prstGeom>
          <a:noFill/>
        </p:spPr>
        <p:txBody>
          <a:bodyPr wrap="square" rtlCol="0">
            <a:spAutoFit/>
          </a:bodyPr>
          <a:lstStyle/>
          <a:p>
            <a:r>
              <a:rPr lang="en-US" b="1" dirty="0">
                <a:latin typeface="Bookman Old Style" panose="02050604050505020204" pitchFamily="18" charset="0"/>
              </a:rPr>
              <a:t>Sales by Country </a:t>
            </a:r>
          </a:p>
        </p:txBody>
      </p:sp>
    </p:spTree>
    <p:extLst>
      <p:ext uri="{BB962C8B-B14F-4D97-AF65-F5344CB8AC3E}">
        <p14:creationId xmlns:p14="http://schemas.microsoft.com/office/powerpoint/2010/main" val="4006191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with medium confidence">
            <a:extLst>
              <a:ext uri="{FF2B5EF4-FFF2-40B4-BE49-F238E27FC236}">
                <a16:creationId xmlns:a16="http://schemas.microsoft.com/office/drawing/2014/main" id="{00596C50-6D57-80CF-E83D-309B2F35CADB}"/>
              </a:ext>
            </a:extLst>
          </p:cNvPr>
          <p:cNvPicPr>
            <a:picLocks noChangeAspect="1"/>
          </p:cNvPicPr>
          <p:nvPr/>
        </p:nvPicPr>
        <p:blipFill>
          <a:blip r:embed="rId3"/>
          <a:stretch>
            <a:fillRect/>
          </a:stretch>
        </p:blipFill>
        <p:spPr>
          <a:xfrm>
            <a:off x="0" y="0"/>
            <a:ext cx="6497782" cy="6858000"/>
          </a:xfrm>
          <a:prstGeom prst="rect">
            <a:avLst/>
          </a:prstGeom>
          <a:ln>
            <a:solidFill>
              <a:schemeClr val="accent2"/>
            </a:solidFill>
          </a:ln>
        </p:spPr>
      </p:pic>
      <p:pic>
        <p:nvPicPr>
          <p:cNvPr id="7" name="Picture 6" descr="A group of semi trucks in a parking lot&#10;&#10;Description automatically generated with low confidence">
            <a:extLst>
              <a:ext uri="{FF2B5EF4-FFF2-40B4-BE49-F238E27FC236}">
                <a16:creationId xmlns:a16="http://schemas.microsoft.com/office/drawing/2014/main" id="{53FB060D-42DC-639D-ABB8-6D575F4E4EFA}"/>
              </a:ext>
            </a:extLst>
          </p:cNvPr>
          <p:cNvPicPr>
            <a:picLocks noChangeAspect="1"/>
          </p:cNvPicPr>
          <p:nvPr/>
        </p:nvPicPr>
        <p:blipFill rotWithShape="1">
          <a:blip r:embed="rId4">
            <a:alphaModFix amt="20000"/>
          </a:blip>
          <a:srcRect b="3434"/>
          <a:stretch/>
        </p:blipFill>
        <p:spPr>
          <a:xfrm>
            <a:off x="6497782" y="0"/>
            <a:ext cx="5694218" cy="6858000"/>
          </a:xfrm>
          <a:prstGeom prst="rect">
            <a:avLst/>
          </a:prstGeom>
        </p:spPr>
      </p:pic>
      <p:sp>
        <p:nvSpPr>
          <p:cNvPr id="8" name="TextBox 7">
            <a:extLst>
              <a:ext uri="{FF2B5EF4-FFF2-40B4-BE49-F238E27FC236}">
                <a16:creationId xmlns:a16="http://schemas.microsoft.com/office/drawing/2014/main" id="{BC2AA104-177E-3CC6-CA06-1ADE270D7044}"/>
              </a:ext>
            </a:extLst>
          </p:cNvPr>
          <p:cNvSpPr txBox="1"/>
          <p:nvPr/>
        </p:nvSpPr>
        <p:spPr>
          <a:xfrm>
            <a:off x="6594765" y="1326262"/>
            <a:ext cx="5597235" cy="3785652"/>
          </a:xfrm>
          <a:prstGeom prst="rect">
            <a:avLst/>
          </a:prstGeom>
          <a:noFill/>
        </p:spPr>
        <p:txBody>
          <a:bodyPr wrap="square" rtlCol="0">
            <a:spAutoFit/>
          </a:bodyPr>
          <a:lstStyle/>
          <a:p>
            <a:r>
              <a:rPr lang="en-US" sz="2000" b="1" dirty="0">
                <a:latin typeface="Bookman Old Style" panose="02050604050505020204" pitchFamily="18" charset="0"/>
              </a:rPr>
              <a:t>Inference:</a:t>
            </a:r>
          </a:p>
          <a:p>
            <a:br>
              <a:rPr lang="en-IE" sz="2000" dirty="0"/>
            </a:br>
            <a:r>
              <a:rPr lang="en-IE" sz="2000" b="0" i="0" u="none" strike="noStrike" dirty="0">
                <a:solidFill>
                  <a:srgbClr val="374151"/>
                </a:solidFill>
                <a:effectLst/>
                <a:latin typeface="Bookman Old Style" panose="02050604050505020204" pitchFamily="18" charset="0"/>
              </a:rPr>
              <a:t>The graph reveals that Classic Cars and Vintage Cars are the most frequently ordered product lines, followed by Motorcycles, Planes, Trucks &amp; Buses, and Ships. In contrast, Trains had the lowest number of orders. Interestingly, across all product lines, most orders fell into the medium and small deal size categories. Higher deal sizes were relatively less common among the popular product lines.</a:t>
            </a:r>
            <a:r>
              <a:rPr lang="en-US" sz="2000" dirty="0">
                <a:latin typeface="Bookman Old Style" panose="02050604050505020204" pitchFamily="18" charset="0"/>
              </a:rPr>
              <a:t> </a:t>
            </a:r>
          </a:p>
        </p:txBody>
      </p:sp>
      <p:sp>
        <p:nvSpPr>
          <p:cNvPr id="2" name="TextBox 1">
            <a:extLst>
              <a:ext uri="{FF2B5EF4-FFF2-40B4-BE49-F238E27FC236}">
                <a16:creationId xmlns:a16="http://schemas.microsoft.com/office/drawing/2014/main" id="{AA6BD4AF-10B9-4D23-ED4A-03DF974E0AA5}"/>
              </a:ext>
            </a:extLst>
          </p:cNvPr>
          <p:cNvSpPr txBox="1"/>
          <p:nvPr/>
        </p:nvSpPr>
        <p:spPr>
          <a:xfrm>
            <a:off x="6594764" y="478465"/>
            <a:ext cx="4473729" cy="369332"/>
          </a:xfrm>
          <a:prstGeom prst="rect">
            <a:avLst/>
          </a:prstGeom>
          <a:noFill/>
        </p:spPr>
        <p:txBody>
          <a:bodyPr wrap="square" rtlCol="0">
            <a:spAutoFit/>
          </a:bodyPr>
          <a:lstStyle/>
          <a:p>
            <a:r>
              <a:rPr lang="en-US" b="1" dirty="0">
                <a:latin typeface="Bookman Old Style" panose="02050604050505020204" pitchFamily="18" charset="0"/>
              </a:rPr>
              <a:t>Sales and Deal size by Product line </a:t>
            </a:r>
          </a:p>
        </p:txBody>
      </p:sp>
    </p:spTree>
    <p:extLst>
      <p:ext uri="{BB962C8B-B14F-4D97-AF65-F5344CB8AC3E}">
        <p14:creationId xmlns:p14="http://schemas.microsoft.com/office/powerpoint/2010/main" val="184899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with low confidence">
            <a:extLst>
              <a:ext uri="{FF2B5EF4-FFF2-40B4-BE49-F238E27FC236}">
                <a16:creationId xmlns:a16="http://schemas.microsoft.com/office/drawing/2014/main" id="{9FE321C2-BAC7-6AD1-8E88-47F89117B536}"/>
              </a:ext>
            </a:extLst>
          </p:cNvPr>
          <p:cNvPicPr>
            <a:picLocks noChangeAspect="1"/>
          </p:cNvPicPr>
          <p:nvPr/>
        </p:nvPicPr>
        <p:blipFill>
          <a:blip r:embed="rId3"/>
          <a:stretch>
            <a:fillRect/>
          </a:stretch>
        </p:blipFill>
        <p:spPr>
          <a:xfrm>
            <a:off x="1" y="0"/>
            <a:ext cx="6262254" cy="6858000"/>
          </a:xfrm>
          <a:prstGeom prst="rect">
            <a:avLst/>
          </a:prstGeom>
          <a:ln>
            <a:solidFill>
              <a:schemeClr val="accent2"/>
            </a:solidFill>
          </a:ln>
        </p:spPr>
      </p:pic>
      <p:pic>
        <p:nvPicPr>
          <p:cNvPr id="7" name="Picture 6" descr="A person looking at a magnifying glass&#10;&#10;Description automatically generated with medium confidence">
            <a:extLst>
              <a:ext uri="{FF2B5EF4-FFF2-40B4-BE49-F238E27FC236}">
                <a16:creationId xmlns:a16="http://schemas.microsoft.com/office/drawing/2014/main" id="{804AD449-5703-EAE7-991B-02968F1A6465}"/>
              </a:ext>
            </a:extLst>
          </p:cNvPr>
          <p:cNvPicPr>
            <a:picLocks noChangeAspect="1"/>
          </p:cNvPicPr>
          <p:nvPr/>
        </p:nvPicPr>
        <p:blipFill>
          <a:blip r:embed="rId4">
            <a:alphaModFix amt="5000"/>
          </a:blip>
          <a:stretch>
            <a:fillRect/>
          </a:stretch>
        </p:blipFill>
        <p:spPr>
          <a:xfrm>
            <a:off x="6262256" y="0"/>
            <a:ext cx="5929744" cy="6858000"/>
          </a:xfrm>
          <a:prstGeom prst="rect">
            <a:avLst/>
          </a:prstGeom>
        </p:spPr>
      </p:pic>
      <p:sp>
        <p:nvSpPr>
          <p:cNvPr id="9" name="TextBox 8">
            <a:extLst>
              <a:ext uri="{FF2B5EF4-FFF2-40B4-BE49-F238E27FC236}">
                <a16:creationId xmlns:a16="http://schemas.microsoft.com/office/drawing/2014/main" id="{405F3974-3511-45FE-217D-CCB2375C04D7}"/>
              </a:ext>
            </a:extLst>
          </p:cNvPr>
          <p:cNvSpPr txBox="1"/>
          <p:nvPr/>
        </p:nvSpPr>
        <p:spPr>
          <a:xfrm>
            <a:off x="6608618" y="221672"/>
            <a:ext cx="5237019" cy="6186309"/>
          </a:xfrm>
          <a:prstGeom prst="rect">
            <a:avLst/>
          </a:prstGeom>
          <a:noFill/>
        </p:spPr>
        <p:txBody>
          <a:bodyPr wrap="square" rtlCol="0">
            <a:spAutoFit/>
          </a:bodyPr>
          <a:lstStyle/>
          <a:p>
            <a:pPr algn="l"/>
            <a:r>
              <a:rPr lang="en-IE" b="1" i="0" u="none" strike="noStrike" dirty="0">
                <a:solidFill>
                  <a:srgbClr val="374151"/>
                </a:solidFill>
                <a:effectLst/>
                <a:latin typeface="Bookman Old Style" panose="02050604050505020204" pitchFamily="18" charset="0"/>
              </a:rPr>
              <a:t>Customer Sales Analysis by Year (2018-2020):</a:t>
            </a:r>
          </a:p>
          <a:p>
            <a:pPr algn="l"/>
            <a:endParaRPr lang="en-IE" b="0" i="0" u="none" strike="noStrike" dirty="0">
              <a:solidFill>
                <a:srgbClr val="374151"/>
              </a:solidFill>
              <a:effectLst/>
              <a:latin typeface="Bookman Old Style" panose="02050604050505020204" pitchFamily="18" charset="0"/>
            </a:endParaRPr>
          </a:p>
          <a:p>
            <a:pPr algn="l">
              <a:buFont typeface="+mj-lt"/>
              <a:buAutoNum type="arabicPeriod"/>
            </a:pPr>
            <a:r>
              <a:rPr lang="en-IE" b="0" i="0" u="none" strike="noStrike" dirty="0">
                <a:solidFill>
                  <a:srgbClr val="374151"/>
                </a:solidFill>
                <a:effectLst/>
                <a:latin typeface="Bookman Old Style" panose="02050604050505020204" pitchFamily="18" charset="0"/>
              </a:rPr>
              <a:t>Euro Shopping Channel:</a:t>
            </a:r>
          </a:p>
          <a:p>
            <a:pPr lvl="1" algn="l"/>
            <a:r>
              <a:rPr lang="en-IE" b="0" i="0" u="none" strike="noStrike" dirty="0">
                <a:solidFill>
                  <a:srgbClr val="374151"/>
                </a:solidFill>
                <a:effectLst/>
                <a:latin typeface="Bookman Old Style" panose="02050604050505020204" pitchFamily="18" charset="0"/>
              </a:rPr>
              <a:t>Highest sales across all three years.</a:t>
            </a:r>
          </a:p>
          <a:p>
            <a:pPr lvl="1" algn="l"/>
            <a:r>
              <a:rPr lang="en-IE" b="0" i="0" u="none" strike="noStrike" dirty="0">
                <a:solidFill>
                  <a:srgbClr val="374151"/>
                </a:solidFill>
                <a:effectLst/>
                <a:latin typeface="Bookman Old Style" panose="02050604050505020204" pitchFamily="18" charset="0"/>
              </a:rPr>
              <a:t>Maintained consistent sales performance.</a:t>
            </a:r>
          </a:p>
          <a:p>
            <a:pPr algn="l">
              <a:buFont typeface="+mj-lt"/>
              <a:buAutoNum type="arabicPeriod"/>
            </a:pPr>
            <a:r>
              <a:rPr lang="en-IE" b="0" i="0" u="none" strike="noStrike" dirty="0">
                <a:solidFill>
                  <a:srgbClr val="374151"/>
                </a:solidFill>
                <a:effectLst/>
                <a:latin typeface="Bookman Old Style" panose="02050604050505020204" pitchFamily="18" charset="0"/>
              </a:rPr>
              <a:t>Mini Gift Distributor Ltd:</a:t>
            </a:r>
          </a:p>
          <a:p>
            <a:pPr lvl="1" algn="l"/>
            <a:r>
              <a:rPr lang="en-IE" b="0" i="0" u="none" strike="noStrike" dirty="0">
                <a:solidFill>
                  <a:srgbClr val="374151"/>
                </a:solidFill>
                <a:effectLst/>
                <a:latin typeface="Bookman Old Style" panose="02050604050505020204" pitchFamily="18" charset="0"/>
              </a:rPr>
              <a:t>Second-highest sales.</a:t>
            </a:r>
          </a:p>
          <a:p>
            <a:pPr lvl="1" algn="l"/>
            <a:r>
              <a:rPr lang="en-IE" b="0" i="0" u="none" strike="noStrike" dirty="0">
                <a:solidFill>
                  <a:srgbClr val="374151"/>
                </a:solidFill>
                <a:effectLst/>
                <a:latin typeface="Bookman Old Style" panose="02050604050505020204" pitchFamily="18" charset="0"/>
              </a:rPr>
              <a:t>Demonstrated steady sales growth over the years.</a:t>
            </a:r>
          </a:p>
          <a:p>
            <a:pPr algn="l">
              <a:buFont typeface="+mj-lt"/>
              <a:buAutoNum type="arabicPeriod"/>
            </a:pPr>
            <a:r>
              <a:rPr lang="en-IE" b="0" i="0" u="none" strike="noStrike" dirty="0">
                <a:solidFill>
                  <a:srgbClr val="374151"/>
                </a:solidFill>
                <a:effectLst/>
                <a:latin typeface="Bookman Old Style" panose="02050604050505020204" pitchFamily="18" charset="0"/>
              </a:rPr>
              <a:t>Australian Collectors Co:</a:t>
            </a:r>
          </a:p>
          <a:p>
            <a:pPr lvl="1" algn="l"/>
            <a:r>
              <a:rPr lang="en-IE" b="0" i="0" u="none" strike="noStrike" dirty="0">
                <a:solidFill>
                  <a:srgbClr val="374151"/>
                </a:solidFill>
                <a:effectLst/>
                <a:latin typeface="Bookman Old Style" panose="02050604050505020204" pitchFamily="18" charset="0"/>
              </a:rPr>
              <a:t>Ranked third in sales.</a:t>
            </a:r>
          </a:p>
          <a:p>
            <a:pPr lvl="1" algn="l"/>
            <a:r>
              <a:rPr lang="en-IE" b="0" i="0" u="none" strike="noStrike" dirty="0">
                <a:solidFill>
                  <a:srgbClr val="374151"/>
                </a:solidFill>
                <a:effectLst/>
                <a:latin typeface="Bookman Old Style" panose="02050604050505020204" pitchFamily="18" charset="0"/>
              </a:rPr>
              <a:t>No sales recorded in 2020.</a:t>
            </a:r>
          </a:p>
          <a:p>
            <a:pPr algn="l">
              <a:buFont typeface="+mj-lt"/>
              <a:buAutoNum type="arabicPeriod"/>
            </a:pPr>
            <a:r>
              <a:rPr lang="en-IE" b="0" i="0" u="none" strike="noStrike" dirty="0">
                <a:solidFill>
                  <a:srgbClr val="374151"/>
                </a:solidFill>
                <a:effectLst/>
                <a:latin typeface="Bookman Old Style" panose="02050604050505020204" pitchFamily="18" charset="0"/>
              </a:rPr>
              <a:t>Muscle Machine Inc:</a:t>
            </a:r>
          </a:p>
          <a:p>
            <a:pPr lvl="1" algn="l"/>
            <a:r>
              <a:rPr lang="en-IE" b="0" i="0" u="none" strike="noStrike" dirty="0">
                <a:solidFill>
                  <a:srgbClr val="374151"/>
                </a:solidFill>
                <a:effectLst/>
                <a:latin typeface="Bookman Old Style" panose="02050604050505020204" pitchFamily="18" charset="0"/>
              </a:rPr>
              <a:t>Fourth in terms of sales.</a:t>
            </a:r>
          </a:p>
          <a:p>
            <a:pPr lvl="1" algn="l"/>
            <a:r>
              <a:rPr lang="en-IE" b="0" i="0" u="none" strike="noStrike" dirty="0">
                <a:solidFill>
                  <a:srgbClr val="374151"/>
                </a:solidFill>
                <a:effectLst/>
                <a:latin typeface="Bookman Old Style" panose="02050604050505020204" pitchFamily="18" charset="0"/>
              </a:rPr>
              <a:t>No sales recorded in 2020.</a:t>
            </a:r>
          </a:p>
          <a:p>
            <a:pPr algn="l">
              <a:buFont typeface="+mj-lt"/>
              <a:buAutoNum type="arabicPeriod"/>
            </a:pPr>
            <a:r>
              <a:rPr lang="en-IE" b="0" i="0" u="none" strike="noStrike" dirty="0">
                <a:solidFill>
                  <a:srgbClr val="374151"/>
                </a:solidFill>
                <a:effectLst/>
                <a:latin typeface="Bookman Old Style" panose="02050604050505020204" pitchFamily="18" charset="0"/>
              </a:rPr>
              <a:t>La Rochelle Gifts:</a:t>
            </a:r>
          </a:p>
          <a:p>
            <a:pPr lvl="1" algn="l"/>
            <a:r>
              <a:rPr lang="en-IE" b="0" i="0" u="none" strike="noStrike" dirty="0">
                <a:solidFill>
                  <a:srgbClr val="374151"/>
                </a:solidFill>
                <a:effectLst/>
                <a:latin typeface="Bookman Old Style" panose="02050604050505020204" pitchFamily="18" charset="0"/>
              </a:rPr>
              <a:t>Joined as a new company in 2019.</a:t>
            </a:r>
          </a:p>
          <a:p>
            <a:pPr lvl="1" algn="l"/>
            <a:r>
              <a:rPr lang="en-IE" b="0" i="0" u="none" strike="noStrike" dirty="0">
                <a:solidFill>
                  <a:srgbClr val="374151"/>
                </a:solidFill>
                <a:effectLst/>
                <a:latin typeface="Bookman Old Style" panose="02050604050505020204" pitchFamily="18" charset="0"/>
              </a:rPr>
              <a:t>Showed promising sales in the year of establishment.</a:t>
            </a:r>
          </a:p>
          <a:p>
            <a:endParaRPr lang="en-US" dirty="0">
              <a:latin typeface="Bookman Old Style" panose="02050604050505020204" pitchFamily="18" charset="0"/>
            </a:endParaRPr>
          </a:p>
        </p:txBody>
      </p:sp>
    </p:spTree>
    <p:extLst>
      <p:ext uri="{BB962C8B-B14F-4D97-AF65-F5344CB8AC3E}">
        <p14:creationId xmlns:p14="http://schemas.microsoft.com/office/powerpoint/2010/main" val="4103161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agnifying glass with text on it&#10;&#10;Description automatically generated with medium confidence">
            <a:extLst>
              <a:ext uri="{FF2B5EF4-FFF2-40B4-BE49-F238E27FC236}">
                <a16:creationId xmlns:a16="http://schemas.microsoft.com/office/drawing/2014/main" id="{76AF7BE7-0069-EE85-0371-4EB58E9D7C45}"/>
              </a:ext>
            </a:extLst>
          </p:cNvPr>
          <p:cNvPicPr>
            <a:picLocks noChangeAspect="1"/>
          </p:cNvPicPr>
          <p:nvPr/>
        </p:nvPicPr>
        <p:blipFill rotWithShape="1">
          <a:blip r:embed="rId2">
            <a:alphaModFix amt="5000"/>
          </a:blip>
          <a:srcRect t="13737" b="30024"/>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0471E13C-9E23-1EFD-5561-B387B4615365}"/>
              </a:ext>
            </a:extLst>
          </p:cNvPr>
          <p:cNvSpPr txBox="1"/>
          <p:nvPr/>
        </p:nvSpPr>
        <p:spPr>
          <a:xfrm>
            <a:off x="498764" y="789709"/>
            <a:ext cx="11125200" cy="5816977"/>
          </a:xfrm>
          <a:prstGeom prst="rect">
            <a:avLst/>
          </a:prstGeom>
          <a:noFill/>
        </p:spPr>
        <p:txBody>
          <a:bodyPr wrap="square" rtlCol="0">
            <a:spAutoFit/>
          </a:bodyPr>
          <a:lstStyle/>
          <a:p>
            <a:r>
              <a:rPr lang="en-IE" sz="2000" b="1" dirty="0">
                <a:solidFill>
                  <a:srgbClr val="374151"/>
                </a:solidFill>
                <a:latin typeface="Bookman Old Style" panose="02050604050505020204" pitchFamily="18" charset="0"/>
              </a:rPr>
              <a:t>S</a:t>
            </a:r>
            <a:r>
              <a:rPr lang="en-IE" sz="2000" b="1" i="0" u="none" strike="noStrike" dirty="0">
                <a:solidFill>
                  <a:srgbClr val="374151"/>
                </a:solidFill>
                <a:effectLst/>
                <a:latin typeface="Bookman Old Style" panose="02050604050505020204" pitchFamily="18" charset="0"/>
              </a:rPr>
              <a:t>ummary:</a:t>
            </a:r>
          </a:p>
          <a:p>
            <a:endParaRPr lang="en-IE" sz="1600" b="1" dirty="0">
              <a:solidFill>
                <a:srgbClr val="374151"/>
              </a:solidFill>
              <a:latin typeface="Bookman Old Style" panose="02050604050505020204" pitchFamily="18" charset="0"/>
            </a:endParaRPr>
          </a:p>
          <a:p>
            <a:pPr marL="285750" indent="-285750" algn="l">
              <a:buFont typeface="Arial" panose="020B0604020202020204" pitchFamily="34" charset="0"/>
              <a:buChar char="•"/>
            </a:pPr>
            <a:r>
              <a:rPr lang="en-IE" sz="1600" b="1" i="0" u="none" strike="noStrike" dirty="0">
                <a:solidFill>
                  <a:srgbClr val="374151"/>
                </a:solidFill>
                <a:effectLst/>
                <a:latin typeface="Bookman Old Style" panose="02050604050505020204" pitchFamily="18" charset="0"/>
              </a:rPr>
              <a:t>Product Line Analysis</a:t>
            </a:r>
            <a:r>
              <a:rPr lang="en-IE" sz="1600" b="0" i="0" u="none" strike="noStrike" dirty="0">
                <a:solidFill>
                  <a:srgbClr val="374151"/>
                </a:solidFill>
                <a:effectLst/>
                <a:latin typeface="Bookman Old Style" panose="02050604050505020204" pitchFamily="18" charset="0"/>
              </a:rPr>
              <a:t>: Classic cars and vintage cars are the most popular product lines, indicating a strong demand for these vehicle models. Conversely, ships, trucks, buses, and trains have relatively lower counts, suggesting a niche market or specialized customer base for these product lines.</a:t>
            </a:r>
          </a:p>
          <a:p>
            <a:pPr marL="285750" indent="-285750" algn="l">
              <a:buFont typeface="Arial" panose="020B0604020202020204" pitchFamily="34" charset="0"/>
              <a:buChar char="•"/>
            </a:pPr>
            <a:endParaRPr lang="en-IE" sz="1600" b="0" i="0" u="none" strike="noStrike" dirty="0">
              <a:solidFill>
                <a:srgbClr val="374151"/>
              </a:solidFill>
              <a:effectLst/>
              <a:latin typeface="Bookman Old Style" panose="02050604050505020204" pitchFamily="18" charset="0"/>
            </a:endParaRPr>
          </a:p>
          <a:p>
            <a:pPr marL="285750" indent="-285750" algn="l">
              <a:buFont typeface="Arial" panose="020B0604020202020204" pitchFamily="34" charset="0"/>
              <a:buChar char="•"/>
            </a:pPr>
            <a:r>
              <a:rPr lang="en-IE" sz="1600" b="1" i="0" u="none" strike="noStrike" dirty="0">
                <a:solidFill>
                  <a:srgbClr val="374151"/>
                </a:solidFill>
                <a:effectLst/>
                <a:latin typeface="Bookman Old Style" panose="02050604050505020204" pitchFamily="18" charset="0"/>
              </a:rPr>
              <a:t>Deal Size Analysis: </a:t>
            </a:r>
            <a:r>
              <a:rPr lang="en-IE" sz="1600" b="0" i="0" u="none" strike="noStrike" dirty="0">
                <a:solidFill>
                  <a:srgbClr val="374151"/>
                </a:solidFill>
                <a:effectLst/>
                <a:latin typeface="Bookman Old Style" panose="02050604050505020204" pitchFamily="18" charset="0"/>
              </a:rPr>
              <a:t>The majority of the deals fall into the small and medium categories, with counts of 1,246 and 1,349, respectively. This indicates that the company primarily engages in transactions of moderate to smaller deal sizes.</a:t>
            </a:r>
          </a:p>
          <a:p>
            <a:pPr marL="285750" indent="-285750" algn="l">
              <a:buFont typeface="Arial" panose="020B0604020202020204" pitchFamily="34" charset="0"/>
              <a:buChar char="•"/>
            </a:pPr>
            <a:endParaRPr lang="en-IE" sz="1600" b="0" i="0" u="none" strike="noStrike" dirty="0">
              <a:solidFill>
                <a:srgbClr val="374151"/>
              </a:solidFill>
              <a:effectLst/>
              <a:latin typeface="Bookman Old Style" panose="02050604050505020204" pitchFamily="18" charset="0"/>
            </a:endParaRPr>
          </a:p>
          <a:p>
            <a:pPr marL="285750" indent="-285750" algn="l">
              <a:buFont typeface="Arial" panose="020B0604020202020204" pitchFamily="34" charset="0"/>
              <a:buChar char="•"/>
            </a:pPr>
            <a:r>
              <a:rPr lang="en-IE" sz="1600" b="1" i="0" u="none" strike="noStrike" dirty="0">
                <a:solidFill>
                  <a:srgbClr val="374151"/>
                </a:solidFill>
                <a:effectLst/>
                <a:latin typeface="Bookman Old Style" panose="02050604050505020204" pitchFamily="18" charset="0"/>
              </a:rPr>
              <a:t>Order Status Analysis: </a:t>
            </a:r>
            <a:r>
              <a:rPr lang="en-IE" sz="1600" b="0" i="0" u="none" strike="noStrike" dirty="0">
                <a:solidFill>
                  <a:srgbClr val="374151"/>
                </a:solidFill>
                <a:effectLst/>
                <a:latin typeface="Bookman Old Style" panose="02050604050505020204" pitchFamily="18" charset="0"/>
              </a:rPr>
              <a:t>The significant count of 2,541 successfully shipped orders reflects the company's outstanding order fulfilment capabilities and commitment to delivering orders promptly.</a:t>
            </a:r>
          </a:p>
          <a:p>
            <a:pPr marL="285750" indent="-285750" algn="l">
              <a:buFont typeface="Arial" panose="020B0604020202020204" pitchFamily="34" charset="0"/>
              <a:buChar char="•"/>
            </a:pPr>
            <a:endParaRPr lang="en-IE" sz="1600" b="0" i="0" u="none" strike="noStrike" dirty="0">
              <a:solidFill>
                <a:srgbClr val="374151"/>
              </a:solidFill>
              <a:effectLst/>
              <a:latin typeface="Bookman Old Style" panose="02050604050505020204" pitchFamily="18" charset="0"/>
            </a:endParaRPr>
          </a:p>
          <a:p>
            <a:pPr marL="285750" indent="-285750" algn="l">
              <a:buFont typeface="Arial" panose="020B0604020202020204" pitchFamily="34" charset="0"/>
              <a:buChar char="•"/>
            </a:pPr>
            <a:r>
              <a:rPr lang="en-IE" sz="1600" b="1" i="0" u="none" strike="noStrike" dirty="0">
                <a:solidFill>
                  <a:srgbClr val="374151"/>
                </a:solidFill>
                <a:effectLst/>
                <a:latin typeface="Bookman Old Style" panose="02050604050505020204" pitchFamily="18" charset="0"/>
              </a:rPr>
              <a:t>Quality Ordered Analysis: </a:t>
            </a:r>
            <a:r>
              <a:rPr lang="en-IE" sz="1600" b="0" i="0" u="none" strike="noStrike" dirty="0">
                <a:solidFill>
                  <a:srgbClr val="374151"/>
                </a:solidFill>
                <a:effectLst/>
                <a:latin typeface="Bookman Old Style" panose="02050604050505020204" pitchFamily="18" charset="0"/>
              </a:rPr>
              <a:t>The bins with quality orders of 21, 28, 35, and 42 have the highest counts, indicating their popularity among customers. With counts ranging from 576 to 631, these quantities meet the demands of a significant portion of customers.</a:t>
            </a:r>
          </a:p>
          <a:p>
            <a:pPr marL="285750" indent="-285750" algn="l">
              <a:buFont typeface="Arial" panose="020B0604020202020204" pitchFamily="34" charset="0"/>
              <a:buChar char="•"/>
            </a:pPr>
            <a:endParaRPr lang="en-IE" sz="1600" dirty="0">
              <a:solidFill>
                <a:srgbClr val="374151"/>
              </a:solidFill>
              <a:latin typeface="Bookman Old Style" panose="02050604050505020204" pitchFamily="18" charset="0"/>
            </a:endParaRPr>
          </a:p>
          <a:p>
            <a:pPr marL="285750" indent="-285750" algn="l">
              <a:buFont typeface="Arial" panose="020B0604020202020204" pitchFamily="34" charset="0"/>
              <a:buChar char="•"/>
            </a:pPr>
            <a:r>
              <a:rPr lang="en-IE" sz="1600" b="1" i="0" u="none" strike="noStrike" dirty="0">
                <a:solidFill>
                  <a:srgbClr val="374151"/>
                </a:solidFill>
                <a:effectLst/>
                <a:latin typeface="Bookman Old Style" panose="02050604050505020204" pitchFamily="18" charset="0"/>
              </a:rPr>
              <a:t>Sales Analysis: </a:t>
            </a:r>
            <a:r>
              <a:rPr lang="en-IE" sz="1600" b="0" i="0" u="none" strike="noStrike" dirty="0">
                <a:solidFill>
                  <a:srgbClr val="374151"/>
                </a:solidFill>
                <a:effectLst/>
                <a:latin typeface="Bookman Old Style" panose="02050604050505020204" pitchFamily="18" charset="0"/>
              </a:rPr>
              <a:t>Sales showed a positive trend and grew significantly from 2018 (3,353,014) to 2019 (4,669,925), suggesting that the business performed well and experienced an increase in customer demand. However, since we only have sales data until May for 2020 (1,737,283), it is difficult to make conclusive statements about the entire year.</a:t>
            </a:r>
          </a:p>
          <a:p>
            <a:endParaRPr lang="en-IE" sz="1600" b="1" dirty="0">
              <a:solidFill>
                <a:srgbClr val="374151"/>
              </a:solidFill>
              <a:latin typeface="Bookman Old Style" panose="02050604050505020204" pitchFamily="18" charset="0"/>
            </a:endParaRPr>
          </a:p>
          <a:p>
            <a:endParaRPr lang="en-US" sz="1600" b="1" dirty="0">
              <a:latin typeface="Bookman Old Style" panose="02050604050505020204" pitchFamily="18" charset="0"/>
            </a:endParaRPr>
          </a:p>
        </p:txBody>
      </p:sp>
    </p:spTree>
    <p:extLst>
      <p:ext uri="{BB962C8B-B14F-4D97-AF65-F5344CB8AC3E}">
        <p14:creationId xmlns:p14="http://schemas.microsoft.com/office/powerpoint/2010/main" val="1778357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drawing a light bulb&#10;&#10;Description automatically generated">
            <a:extLst>
              <a:ext uri="{FF2B5EF4-FFF2-40B4-BE49-F238E27FC236}">
                <a16:creationId xmlns:a16="http://schemas.microsoft.com/office/drawing/2014/main" id="{7044C8FF-97BD-650A-5FAC-A3B28CC0603A}"/>
              </a:ext>
            </a:extLst>
          </p:cNvPr>
          <p:cNvPicPr>
            <a:picLocks noChangeAspect="1"/>
          </p:cNvPicPr>
          <p:nvPr/>
        </p:nvPicPr>
        <p:blipFill rotWithShape="1">
          <a:blip r:embed="rId2"/>
          <a:srcRect t="24491" r="6597" b="1615"/>
          <a:stretch/>
        </p:blipFill>
        <p:spPr>
          <a:xfrm>
            <a:off x="3523488" y="10"/>
            <a:ext cx="8668512" cy="6857990"/>
          </a:xfrm>
          <a:prstGeom prst="rect">
            <a:avLst/>
          </a:prstGeom>
        </p:spPr>
      </p:pic>
      <p:sp>
        <p:nvSpPr>
          <p:cNvPr id="33"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1498939-7033-845D-5B6D-E978821A840B}"/>
              </a:ext>
            </a:extLst>
          </p:cNvPr>
          <p:cNvSpPr txBox="1"/>
          <p:nvPr/>
        </p:nvSpPr>
        <p:spPr>
          <a:xfrm>
            <a:off x="371093" y="2718054"/>
            <a:ext cx="5523269" cy="3207258"/>
          </a:xfrm>
          <a:prstGeom prst="rect">
            <a:avLst/>
          </a:prstGeom>
        </p:spPr>
        <p:txBody>
          <a:bodyPr vert="horz" lIns="91440" tIns="45720" rIns="91440" bIns="45720" rtlCol="0" anchor="t">
            <a:normAutofit/>
          </a:bodyPr>
          <a:lstStyle/>
          <a:p>
            <a:pPr indent="-228600">
              <a:lnSpc>
                <a:spcPct val="90000"/>
              </a:lnSpc>
              <a:buFont typeface="Arial" panose="020B0604020202020204" pitchFamily="34" charset="0"/>
              <a:buChar char="•"/>
            </a:pPr>
            <a:endParaRPr lang="en-US" sz="1400" b="1" i="0" u="none" strike="noStrike" dirty="0">
              <a:effectLst/>
            </a:endParaRPr>
          </a:p>
          <a:p>
            <a:pPr marL="457200" indent="-342900">
              <a:lnSpc>
                <a:spcPct val="90000"/>
              </a:lnSpc>
              <a:spcAft>
                <a:spcPts val="1200"/>
              </a:spcAft>
              <a:buFont typeface="+mj-lt"/>
              <a:buAutoNum type="arabicPeriod"/>
            </a:pPr>
            <a:r>
              <a:rPr lang="en-US" b="1" i="0" u="none" strike="noStrike" dirty="0">
                <a:effectLst/>
                <a:latin typeface="Bookman Old Style" panose="02050604050505020204" pitchFamily="18" charset="0"/>
              </a:rPr>
              <a:t>Agenda &amp; Executive Summary of the data</a:t>
            </a:r>
          </a:p>
          <a:p>
            <a:pPr marL="457200" indent="-342900">
              <a:lnSpc>
                <a:spcPct val="90000"/>
              </a:lnSpc>
              <a:spcAft>
                <a:spcPts val="1200"/>
              </a:spcAft>
              <a:buFont typeface="+mj-lt"/>
              <a:buAutoNum type="arabicPeriod"/>
            </a:pPr>
            <a:r>
              <a:rPr lang="en-US" b="1" i="0" u="none" strike="noStrike" dirty="0">
                <a:effectLst/>
                <a:latin typeface="Bookman Old Style" panose="02050604050505020204" pitchFamily="18" charset="0"/>
              </a:rPr>
              <a:t>Exploratory Analysis and Inferences</a:t>
            </a:r>
          </a:p>
          <a:p>
            <a:pPr marL="457200" indent="-342900">
              <a:lnSpc>
                <a:spcPct val="90000"/>
              </a:lnSpc>
              <a:spcAft>
                <a:spcPts val="1200"/>
              </a:spcAft>
              <a:buFont typeface="+mj-lt"/>
              <a:buAutoNum type="arabicPeriod"/>
            </a:pPr>
            <a:r>
              <a:rPr lang="en-US" b="1" i="0" u="none" strike="noStrike" dirty="0">
                <a:effectLst/>
                <a:latin typeface="Bookman Old Style" panose="02050604050505020204" pitchFamily="18" charset="0"/>
              </a:rPr>
              <a:t>Customer Segmentation using RFM analysis</a:t>
            </a:r>
          </a:p>
          <a:p>
            <a:pPr marL="457200" indent="-342900">
              <a:lnSpc>
                <a:spcPct val="90000"/>
              </a:lnSpc>
              <a:spcAft>
                <a:spcPts val="1200"/>
              </a:spcAft>
              <a:buFont typeface="+mj-lt"/>
              <a:buAutoNum type="arabicPeriod"/>
            </a:pPr>
            <a:r>
              <a:rPr lang="en-US" b="1" i="0" u="none" strike="noStrike" dirty="0">
                <a:effectLst/>
                <a:latin typeface="Bookman Old Style" panose="02050604050505020204" pitchFamily="18" charset="0"/>
              </a:rPr>
              <a:t>Inferences from RFM Analysis and identified segments</a:t>
            </a:r>
          </a:p>
          <a:p>
            <a:pPr marL="457200" indent="-342900">
              <a:lnSpc>
                <a:spcPct val="90000"/>
              </a:lnSpc>
              <a:spcAft>
                <a:spcPts val="1200"/>
              </a:spcAft>
              <a:buFont typeface="+mj-lt"/>
              <a:buAutoNum type="arabicPeriod"/>
            </a:pPr>
            <a:r>
              <a:rPr lang="en-US" b="1" dirty="0">
                <a:latin typeface="Bookman Old Style" panose="02050604050505020204" pitchFamily="18" charset="0"/>
              </a:rPr>
              <a:t>Recommendations</a:t>
            </a:r>
          </a:p>
          <a:p>
            <a:pPr marL="285750" indent="-228600">
              <a:lnSpc>
                <a:spcPct val="90000"/>
              </a:lnSpc>
              <a:buFont typeface="Arial" panose="020B0604020202020204" pitchFamily="34" charset="0"/>
              <a:buChar char="•"/>
            </a:pPr>
            <a:endParaRPr lang="en-US" sz="1400" b="1" i="0" u="none" strike="noStrike" dirty="0">
              <a:effectLst/>
            </a:endParaRPr>
          </a:p>
          <a:p>
            <a:pPr marL="285750" indent="-228600">
              <a:lnSpc>
                <a:spcPct val="90000"/>
              </a:lnSpc>
              <a:buFont typeface="Arial" panose="020B0604020202020204" pitchFamily="34" charset="0"/>
              <a:buChar char="•"/>
            </a:pPr>
            <a:endParaRPr lang="en-US" sz="1400" b="1" i="0" u="none" strike="noStrike" dirty="0">
              <a:effectLst/>
            </a:endParaRPr>
          </a:p>
          <a:p>
            <a:pPr marL="285750" indent="-228600">
              <a:lnSpc>
                <a:spcPct val="90000"/>
              </a:lnSpc>
              <a:buFont typeface="Arial" panose="020B0604020202020204" pitchFamily="34" charset="0"/>
              <a:buChar char="•"/>
            </a:pPr>
            <a:endParaRPr lang="en-US" sz="1400" b="1" i="0" u="none" strike="noStrike" dirty="0">
              <a:effectLst/>
            </a:endParaRPr>
          </a:p>
          <a:p>
            <a:pPr>
              <a:lnSpc>
                <a:spcPct val="90000"/>
              </a:lnSpc>
            </a:pPr>
            <a:endParaRPr lang="en-US" sz="1400" dirty="0"/>
          </a:p>
        </p:txBody>
      </p:sp>
      <p:sp>
        <p:nvSpPr>
          <p:cNvPr id="3" name="TextBox 2">
            <a:extLst>
              <a:ext uri="{FF2B5EF4-FFF2-40B4-BE49-F238E27FC236}">
                <a16:creationId xmlns:a16="http://schemas.microsoft.com/office/drawing/2014/main" id="{902D5122-26D3-E8F1-754A-16F056D7BACC}"/>
              </a:ext>
            </a:extLst>
          </p:cNvPr>
          <p:cNvSpPr txBox="1"/>
          <p:nvPr/>
        </p:nvSpPr>
        <p:spPr>
          <a:xfrm>
            <a:off x="372779" y="1892842"/>
            <a:ext cx="2918577" cy="461665"/>
          </a:xfrm>
          <a:prstGeom prst="rect">
            <a:avLst/>
          </a:prstGeom>
          <a:noFill/>
        </p:spPr>
        <p:txBody>
          <a:bodyPr wrap="square" rtlCol="0">
            <a:spAutoFit/>
          </a:bodyPr>
          <a:lstStyle/>
          <a:p>
            <a:r>
              <a:rPr lang="en-US" sz="2400" b="1" dirty="0">
                <a:latin typeface="Bookman Old Style" panose="02050604050505020204" pitchFamily="18" charset="0"/>
              </a:rPr>
              <a:t>CONTENT</a:t>
            </a:r>
          </a:p>
        </p:txBody>
      </p:sp>
    </p:spTree>
    <p:extLst>
      <p:ext uri="{BB962C8B-B14F-4D97-AF65-F5344CB8AC3E}">
        <p14:creationId xmlns:p14="http://schemas.microsoft.com/office/powerpoint/2010/main" val="3365795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screenshot, graphics, design&#10;&#10;Description automatically generated">
            <a:extLst>
              <a:ext uri="{FF2B5EF4-FFF2-40B4-BE49-F238E27FC236}">
                <a16:creationId xmlns:a16="http://schemas.microsoft.com/office/drawing/2014/main" id="{E35F3903-F4B1-4D5C-E3C4-35CF73178F11}"/>
              </a:ext>
            </a:extLst>
          </p:cNvPr>
          <p:cNvPicPr>
            <a:picLocks noChangeAspect="1"/>
          </p:cNvPicPr>
          <p:nvPr/>
        </p:nvPicPr>
        <p:blipFill>
          <a:blip r:embed="rId2">
            <a:alphaModFix amt="20000"/>
          </a:blip>
          <a:stretch>
            <a:fillRect/>
          </a:stretch>
        </p:blipFill>
        <p:spPr>
          <a:xfrm>
            <a:off x="0" y="0"/>
            <a:ext cx="12192000" cy="6892636"/>
          </a:xfrm>
          <a:prstGeom prst="rect">
            <a:avLst/>
          </a:prstGeom>
        </p:spPr>
      </p:pic>
      <p:sp>
        <p:nvSpPr>
          <p:cNvPr id="6" name="TextBox 5">
            <a:extLst>
              <a:ext uri="{FF2B5EF4-FFF2-40B4-BE49-F238E27FC236}">
                <a16:creationId xmlns:a16="http://schemas.microsoft.com/office/drawing/2014/main" id="{2C1E5256-EE90-FAE0-506F-D8A84A10C32C}"/>
              </a:ext>
            </a:extLst>
          </p:cNvPr>
          <p:cNvSpPr txBox="1"/>
          <p:nvPr/>
        </p:nvSpPr>
        <p:spPr>
          <a:xfrm>
            <a:off x="581890" y="2272144"/>
            <a:ext cx="8672945" cy="2616101"/>
          </a:xfrm>
          <a:prstGeom prst="rect">
            <a:avLst/>
          </a:prstGeom>
          <a:noFill/>
        </p:spPr>
        <p:txBody>
          <a:bodyPr wrap="square" rtlCol="0">
            <a:spAutoFit/>
          </a:bodyPr>
          <a:lstStyle/>
          <a:p>
            <a:r>
              <a:rPr lang="en-IE" sz="2400" b="1" i="0" u="none" strike="noStrike" dirty="0">
                <a:effectLst/>
                <a:latin typeface="Bookman Old Style" panose="02050604050505020204" pitchFamily="18" charset="0"/>
              </a:rPr>
              <a:t>03. Customer Segmentation using RFM analysis </a:t>
            </a:r>
          </a:p>
          <a:p>
            <a:r>
              <a:rPr lang="en-IE" sz="2400" b="1" i="0" u="none" strike="noStrike" dirty="0">
                <a:effectLst/>
                <a:latin typeface="Bookman Old Style" panose="02050604050505020204" pitchFamily="18" charset="0"/>
              </a:rPr>
              <a:t>(4 segments)</a:t>
            </a:r>
          </a:p>
          <a:p>
            <a:endParaRPr lang="en-IE" b="1" dirty="0">
              <a:latin typeface="Bookman Old Style" panose="02050604050505020204" pitchFamily="18" charset="0"/>
            </a:endParaRPr>
          </a:p>
          <a:p>
            <a:pPr marL="285750" indent="-285750">
              <a:buFont typeface="Arial" panose="020B0604020202020204" pitchFamily="34" charset="0"/>
              <a:buChar char="•"/>
            </a:pPr>
            <a:r>
              <a:rPr lang="en-IE" sz="2000" b="1" i="0" u="none" strike="noStrike" dirty="0">
                <a:effectLst/>
                <a:latin typeface="lato" panose="020F0502020204030203" pitchFamily="34" charset="0"/>
              </a:rPr>
              <a:t>What is RFM? </a:t>
            </a:r>
            <a:endParaRPr lang="en-IE" sz="2000" b="1" i="0" u="none" strike="noStrike" dirty="0">
              <a:effectLst/>
              <a:latin typeface="Bookman Old Style" panose="02050604050505020204" pitchFamily="18" charset="0"/>
            </a:endParaRPr>
          </a:p>
          <a:p>
            <a:pPr marL="285750" indent="-285750">
              <a:buFont typeface="Arial" panose="020B0604020202020204" pitchFamily="34" charset="0"/>
              <a:buChar char="•"/>
            </a:pPr>
            <a:r>
              <a:rPr lang="en-IE" sz="2000" b="1" i="0" u="none" strike="noStrike" dirty="0">
                <a:effectLst/>
                <a:latin typeface="lato" panose="020F0502020204030203" pitchFamily="34" charset="0"/>
              </a:rPr>
              <a:t>What all parameters used, and assumptions made? </a:t>
            </a:r>
          </a:p>
          <a:p>
            <a:pPr marL="285750" indent="-285750">
              <a:buFont typeface="Arial" panose="020B0604020202020204" pitchFamily="34" charset="0"/>
              <a:buChar char="•"/>
            </a:pPr>
            <a:r>
              <a:rPr lang="en-IE" sz="2000" b="1" i="0" u="none" strike="noStrike" dirty="0">
                <a:effectLst/>
                <a:latin typeface="lato" panose="020F0502020204030203" pitchFamily="34" charset="0"/>
              </a:rPr>
              <a:t>Showcase the KNIME workflow image.</a:t>
            </a:r>
          </a:p>
          <a:p>
            <a:pPr marL="285750" indent="-285750">
              <a:buFont typeface="Arial" panose="020B0604020202020204" pitchFamily="34" charset="0"/>
              <a:buChar char="•"/>
            </a:pPr>
            <a:r>
              <a:rPr lang="en-IE" sz="2000" b="1" i="0" u="none" strike="noStrike" dirty="0">
                <a:effectLst/>
                <a:latin typeface="lato" panose="020F0502020204030203" pitchFamily="34" charset="0"/>
              </a:rPr>
              <a:t>What results are there in the output table head?</a:t>
            </a:r>
            <a:endParaRPr lang="en-IE" sz="2000" b="1" dirty="0">
              <a:latin typeface="Bookman Old Style" panose="02050604050505020204" pitchFamily="18" charset="0"/>
            </a:endParaRPr>
          </a:p>
          <a:p>
            <a:pPr marL="285750" indent="-285750">
              <a:buFont typeface="Arial" panose="020B0604020202020204" pitchFamily="34" charset="0"/>
              <a:buChar char="•"/>
            </a:pPr>
            <a:endParaRPr lang="en-US" dirty="0">
              <a:latin typeface="Bookman Old Style" panose="02050604050505020204" pitchFamily="18" charset="0"/>
            </a:endParaRPr>
          </a:p>
        </p:txBody>
      </p:sp>
    </p:spTree>
    <p:extLst>
      <p:ext uri="{BB962C8B-B14F-4D97-AF65-F5344CB8AC3E}">
        <p14:creationId xmlns:p14="http://schemas.microsoft.com/office/powerpoint/2010/main" val="2802089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 name="Freeform: Shape 1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descr="A close-up of a person's hand&#10;&#10;Description automatically generated">
            <a:extLst>
              <a:ext uri="{FF2B5EF4-FFF2-40B4-BE49-F238E27FC236}">
                <a16:creationId xmlns:a16="http://schemas.microsoft.com/office/drawing/2014/main" id="{5DE132CF-EE1E-5C1C-F645-4A3AF0A4F097}"/>
              </a:ext>
            </a:extLst>
          </p:cNvPr>
          <p:cNvPicPr>
            <a:picLocks noChangeAspect="1"/>
          </p:cNvPicPr>
          <p:nvPr/>
        </p:nvPicPr>
        <p:blipFill>
          <a:blip r:embed="rId2">
            <a:alphaModFix amt="20000"/>
          </a:blip>
          <a:stretch>
            <a:fillRect/>
          </a:stretch>
        </p:blipFill>
        <p:spPr>
          <a:xfrm>
            <a:off x="1983504" y="0"/>
            <a:ext cx="10208496" cy="6858000"/>
          </a:xfrm>
          <a:prstGeom prst="rect">
            <a:avLst/>
          </a:prstGeom>
        </p:spPr>
      </p:pic>
      <p:sp>
        <p:nvSpPr>
          <p:cNvPr id="6" name="TextBox 5">
            <a:extLst>
              <a:ext uri="{FF2B5EF4-FFF2-40B4-BE49-F238E27FC236}">
                <a16:creationId xmlns:a16="http://schemas.microsoft.com/office/drawing/2014/main" id="{6AD24549-A279-ACFE-BCBA-89516AAD32A7}"/>
              </a:ext>
            </a:extLst>
          </p:cNvPr>
          <p:cNvSpPr txBox="1"/>
          <p:nvPr/>
        </p:nvSpPr>
        <p:spPr>
          <a:xfrm>
            <a:off x="429491" y="1069471"/>
            <a:ext cx="4682837" cy="4247317"/>
          </a:xfrm>
          <a:prstGeom prst="rect">
            <a:avLst/>
          </a:prstGeom>
          <a:noFill/>
        </p:spPr>
        <p:txBody>
          <a:bodyPr wrap="square" rtlCol="0">
            <a:spAutoFit/>
          </a:bodyPr>
          <a:lstStyle/>
          <a:p>
            <a:r>
              <a:rPr lang="en-US" sz="3600" dirty="0">
                <a:latin typeface="Bookman Old Style" panose="02050604050505020204" pitchFamily="18" charset="0"/>
              </a:rPr>
              <a:t>RFM</a:t>
            </a:r>
          </a:p>
          <a:p>
            <a:endParaRPr lang="en-US" sz="3600" dirty="0">
              <a:latin typeface="Bookman Old Style" panose="02050604050505020204" pitchFamily="18" charset="0"/>
            </a:endParaRPr>
          </a:p>
          <a:p>
            <a:pPr algn="just"/>
            <a:r>
              <a:rPr lang="en-IE" b="0" i="0" u="none" strike="noStrike" dirty="0">
                <a:solidFill>
                  <a:srgbClr val="374151"/>
                </a:solidFill>
                <a:effectLst/>
                <a:latin typeface="Bookman Old Style" panose="02050604050505020204" pitchFamily="18" charset="0"/>
              </a:rPr>
              <a:t>RFM analysis is a customer segmentation technique commonly used in marketing and retail to analyse and categorize customers based on their purchasing behaviour. RFM stands for Recency, Frequency, and Monetary Value, which are three key metrics used to evaluate customer engagement and profitability.</a:t>
            </a:r>
            <a:endParaRPr lang="en-US" dirty="0">
              <a:latin typeface="Bookman Old Style" panose="02050604050505020204" pitchFamily="18" charset="0"/>
            </a:endParaRPr>
          </a:p>
          <a:p>
            <a:pPr algn="just"/>
            <a:r>
              <a:rPr lang="en-US" sz="3600" dirty="0">
                <a:latin typeface="Bookman Old Style" panose="02050604050505020204" pitchFamily="18" charset="0"/>
              </a:rPr>
              <a:t> </a:t>
            </a:r>
          </a:p>
        </p:txBody>
      </p:sp>
      <p:pic>
        <p:nvPicPr>
          <p:cNvPr id="8" name="Picture 7" descr="A picture containing text, screenshot, logo, font&#10;&#10;Description automatically generated">
            <a:extLst>
              <a:ext uri="{FF2B5EF4-FFF2-40B4-BE49-F238E27FC236}">
                <a16:creationId xmlns:a16="http://schemas.microsoft.com/office/drawing/2014/main" id="{EFF3108D-E754-3583-7668-9FC8EA2D45F1}"/>
              </a:ext>
            </a:extLst>
          </p:cNvPr>
          <p:cNvPicPr>
            <a:picLocks noChangeAspect="1"/>
          </p:cNvPicPr>
          <p:nvPr/>
        </p:nvPicPr>
        <p:blipFill>
          <a:blip r:embed="rId3"/>
          <a:stretch>
            <a:fillRect/>
          </a:stretch>
        </p:blipFill>
        <p:spPr>
          <a:xfrm>
            <a:off x="5680365" y="1069471"/>
            <a:ext cx="6234544" cy="4153692"/>
          </a:xfrm>
          <a:prstGeom prst="rect">
            <a:avLst/>
          </a:prstGeom>
          <a:ln>
            <a:solidFill>
              <a:schemeClr val="accent2"/>
            </a:solidFill>
          </a:ln>
        </p:spPr>
      </p:pic>
    </p:spTree>
    <p:extLst>
      <p:ext uri="{BB962C8B-B14F-4D97-AF65-F5344CB8AC3E}">
        <p14:creationId xmlns:p14="http://schemas.microsoft.com/office/powerpoint/2010/main" val="2408977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88900" dist="38100" dir="5400000" algn="t"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vehicle, land vehicle, screenshot, sky&#10;&#10;Description automatically generated">
            <a:extLst>
              <a:ext uri="{FF2B5EF4-FFF2-40B4-BE49-F238E27FC236}">
                <a16:creationId xmlns:a16="http://schemas.microsoft.com/office/drawing/2014/main" id="{11D1A62A-130E-AF9C-9607-042565DC607E}"/>
              </a:ext>
            </a:extLst>
          </p:cNvPr>
          <p:cNvPicPr>
            <a:picLocks noChangeAspect="1"/>
          </p:cNvPicPr>
          <p:nvPr/>
        </p:nvPicPr>
        <p:blipFill rotWithShape="1">
          <a:blip r:embed="rId3">
            <a:alphaModFix amt="85000"/>
          </a:blip>
          <a:srcRect t="47167" b="1844"/>
          <a:stretch/>
        </p:blipFill>
        <p:spPr>
          <a:xfrm>
            <a:off x="20" y="1"/>
            <a:ext cx="12191980" cy="6857999"/>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7" name="TextBox 6">
            <a:extLst>
              <a:ext uri="{FF2B5EF4-FFF2-40B4-BE49-F238E27FC236}">
                <a16:creationId xmlns:a16="http://schemas.microsoft.com/office/drawing/2014/main" id="{EE1B9840-3C2A-9A64-99C1-BCA88677D747}"/>
              </a:ext>
            </a:extLst>
          </p:cNvPr>
          <p:cNvSpPr txBox="1"/>
          <p:nvPr/>
        </p:nvSpPr>
        <p:spPr>
          <a:xfrm>
            <a:off x="637309" y="193964"/>
            <a:ext cx="9961418" cy="6463308"/>
          </a:xfrm>
          <a:prstGeom prst="rect">
            <a:avLst/>
          </a:prstGeom>
          <a:noFill/>
        </p:spPr>
        <p:txBody>
          <a:bodyPr wrap="square" rtlCol="0">
            <a:spAutoFit/>
          </a:bodyPr>
          <a:lstStyle/>
          <a:p>
            <a:r>
              <a:rPr lang="en-US" sz="2000" dirty="0">
                <a:solidFill>
                  <a:schemeClr val="bg1"/>
                </a:solidFill>
                <a:latin typeface="Bookman Old Style" panose="02050604050505020204" pitchFamily="18" charset="0"/>
              </a:rPr>
              <a:t>PARAMETERS </a:t>
            </a:r>
          </a:p>
          <a:p>
            <a:endParaRPr lang="en-US" sz="2000" dirty="0">
              <a:solidFill>
                <a:schemeClr val="bg1"/>
              </a:solidFill>
              <a:latin typeface="Bookman Old Style" panose="02050604050505020204" pitchFamily="18" charset="0"/>
            </a:endParaRPr>
          </a:p>
          <a:p>
            <a:pPr marL="285750" indent="-285750">
              <a:buFont typeface="Arial" panose="020B0604020202020204" pitchFamily="34" charset="0"/>
              <a:buChar char="•"/>
            </a:pPr>
            <a:r>
              <a:rPr lang="en-IE" sz="1400" b="1" i="0" u="none" strike="noStrike" dirty="0">
                <a:solidFill>
                  <a:srgbClr val="FFC000"/>
                </a:solidFill>
                <a:effectLst/>
                <a:latin typeface="Bookman Old Style" panose="02050604050505020204" pitchFamily="18" charset="0"/>
              </a:rPr>
              <a:t>Monetary</a:t>
            </a:r>
            <a:r>
              <a:rPr lang="en-IE" sz="1400" b="0" i="0" u="none" strike="noStrike" dirty="0">
                <a:solidFill>
                  <a:srgbClr val="FFC000"/>
                </a:solidFill>
                <a:effectLst/>
                <a:latin typeface="Bookman Old Style" panose="02050604050505020204" pitchFamily="18" charset="0"/>
              </a:rPr>
              <a:t>: </a:t>
            </a:r>
            <a:r>
              <a:rPr lang="en-IE" sz="1400" b="0" i="0" u="none" strike="noStrike" dirty="0">
                <a:solidFill>
                  <a:schemeClr val="bg1"/>
                </a:solidFill>
                <a:effectLst/>
                <a:latin typeface="Bookman Old Style" panose="02050604050505020204" pitchFamily="18" charset="0"/>
              </a:rPr>
              <a:t>Calculated by multiplying the price each with the quantity ordered. It represents the monetary value or revenue generated by each customer.</a:t>
            </a:r>
          </a:p>
          <a:p>
            <a:pPr marL="285750" indent="-285750" algn="l">
              <a:buFont typeface="Arial" panose="020B0604020202020204" pitchFamily="34" charset="0"/>
              <a:buChar char="•"/>
            </a:pPr>
            <a:r>
              <a:rPr lang="en-IE" sz="1400" b="1" i="0" u="none" strike="noStrike" dirty="0">
                <a:solidFill>
                  <a:srgbClr val="FFC000"/>
                </a:solidFill>
                <a:effectLst/>
                <a:latin typeface="Bookman Old Style" panose="02050604050505020204" pitchFamily="18" charset="0"/>
              </a:rPr>
              <a:t>Recency</a:t>
            </a:r>
            <a:r>
              <a:rPr lang="en-IE" sz="1400" b="0" i="0" u="none" strike="noStrike" dirty="0">
                <a:solidFill>
                  <a:srgbClr val="FFC000"/>
                </a:solidFill>
                <a:effectLst/>
                <a:latin typeface="Bookman Old Style" panose="02050604050505020204" pitchFamily="18" charset="0"/>
              </a:rPr>
              <a:t>:  </a:t>
            </a:r>
            <a:r>
              <a:rPr lang="en-IE" sz="1400" b="0" i="0" u="none" strike="noStrike" dirty="0">
                <a:solidFill>
                  <a:schemeClr val="bg1"/>
                </a:solidFill>
                <a:effectLst/>
                <a:latin typeface="Bookman Old Style" panose="02050604050505020204" pitchFamily="18" charset="0"/>
              </a:rPr>
              <a:t>Determined by subtracting the order date from a fixed reference date, such as 01-06-2020. It represents how recently a customer made a purchase.</a:t>
            </a:r>
          </a:p>
          <a:p>
            <a:pPr marL="285750" indent="-285750" algn="l">
              <a:buFont typeface="Arial" panose="020B0604020202020204" pitchFamily="34" charset="0"/>
              <a:buChar char="•"/>
            </a:pPr>
            <a:r>
              <a:rPr lang="en-IE" sz="1400" b="1" i="0" u="none" strike="noStrike" dirty="0">
                <a:solidFill>
                  <a:srgbClr val="FFC000"/>
                </a:solidFill>
                <a:effectLst/>
                <a:latin typeface="Bookman Old Style" panose="02050604050505020204" pitchFamily="18" charset="0"/>
              </a:rPr>
              <a:t>Frequency: </a:t>
            </a:r>
            <a:r>
              <a:rPr lang="en-IE" sz="1400" b="0" i="0" u="none" strike="noStrike" dirty="0">
                <a:solidFill>
                  <a:schemeClr val="bg1"/>
                </a:solidFill>
                <a:effectLst/>
                <a:latin typeface="Bookman Old Style" panose="02050604050505020204" pitchFamily="18" charset="0"/>
              </a:rPr>
              <a:t>Calculated as the count of customer names. It represents how often a customer has made purchases.</a:t>
            </a:r>
          </a:p>
          <a:p>
            <a:pPr marL="285750" indent="-285750" algn="l">
              <a:buFont typeface="Arial" panose="020B0604020202020204" pitchFamily="34" charset="0"/>
              <a:buChar char="•"/>
            </a:pPr>
            <a:r>
              <a:rPr lang="en-IE" sz="1400" b="1" i="0" u="none" strike="noStrike" dirty="0">
                <a:solidFill>
                  <a:srgbClr val="FFC000"/>
                </a:solidFill>
                <a:effectLst/>
                <a:latin typeface="Bookman Old Style" panose="02050604050505020204" pitchFamily="18" charset="0"/>
              </a:rPr>
              <a:t>Auto-binning: </a:t>
            </a:r>
            <a:r>
              <a:rPr lang="en-IE" sz="1400" b="0" i="0" u="none" strike="noStrike" dirty="0">
                <a:solidFill>
                  <a:schemeClr val="bg1"/>
                </a:solidFill>
                <a:effectLst/>
                <a:latin typeface="Bookman Old Style" panose="02050604050505020204" pitchFamily="18" charset="0"/>
              </a:rPr>
              <a:t>Customers are segmented into four categories based on their RFM scores - High, Moderate, Low, and Very Low. This segmentation helps in categorizing customers based on their value and behaviour.</a:t>
            </a:r>
          </a:p>
          <a:p>
            <a:pPr algn="l"/>
            <a:endParaRPr lang="en-IE" sz="1400" b="0" i="0" u="none" strike="noStrike" dirty="0">
              <a:solidFill>
                <a:schemeClr val="bg1"/>
              </a:solidFill>
              <a:effectLst/>
              <a:latin typeface="Bookman Old Style" panose="02050604050505020204" pitchFamily="18" charset="0"/>
            </a:endParaRPr>
          </a:p>
          <a:p>
            <a:pPr algn="l"/>
            <a:r>
              <a:rPr lang="en-IE" sz="1400" b="0" i="0" u="none" strike="noStrike" dirty="0">
                <a:solidFill>
                  <a:schemeClr val="bg1"/>
                </a:solidFill>
                <a:effectLst/>
                <a:latin typeface="Bookman Old Style" panose="02050604050505020204" pitchFamily="18" charset="0"/>
              </a:rPr>
              <a:t>These parameters are utilized in RFM analysis to evaluate customer behaviour, identify customer segments, and make data-driven marketing and sales decisions.</a:t>
            </a:r>
          </a:p>
          <a:p>
            <a:pPr algn="l"/>
            <a:endParaRPr lang="en-IE" sz="1400" dirty="0">
              <a:solidFill>
                <a:schemeClr val="bg1"/>
              </a:solidFill>
              <a:latin typeface="Bookman Old Style" panose="02050604050505020204" pitchFamily="18" charset="0"/>
            </a:endParaRPr>
          </a:p>
          <a:p>
            <a:r>
              <a:rPr lang="en-US" sz="2000" dirty="0">
                <a:solidFill>
                  <a:schemeClr val="bg1"/>
                </a:solidFill>
                <a:latin typeface="Bookman Old Style" panose="02050604050505020204" pitchFamily="18" charset="0"/>
              </a:rPr>
              <a:t>ASSUMPTION:</a:t>
            </a:r>
          </a:p>
          <a:p>
            <a:endParaRPr lang="en-US" sz="2000" dirty="0">
              <a:solidFill>
                <a:schemeClr val="bg1"/>
              </a:solidFill>
              <a:latin typeface="Bookman Old Style" panose="02050604050505020204" pitchFamily="18" charset="0"/>
            </a:endParaRPr>
          </a:p>
          <a:p>
            <a:pPr marL="285750" indent="-285750" algn="l">
              <a:buFont typeface="Arial" panose="020B0604020202020204" pitchFamily="34" charset="0"/>
              <a:buChar char="•"/>
            </a:pPr>
            <a:r>
              <a:rPr lang="en-IE" sz="1400" b="0" i="0" u="none" strike="noStrike" dirty="0">
                <a:solidFill>
                  <a:srgbClr val="FFC000"/>
                </a:solidFill>
                <a:effectLst/>
                <a:latin typeface="Bookman Old Style" panose="02050604050505020204" pitchFamily="18" charset="0"/>
              </a:rPr>
              <a:t>Higher Monetary value indicates a higher spending customer: </a:t>
            </a:r>
            <a:r>
              <a:rPr lang="en-IE" sz="1400" b="0" i="0" u="none" strike="noStrike" dirty="0">
                <a:solidFill>
                  <a:schemeClr val="bg1"/>
                </a:solidFill>
                <a:effectLst/>
                <a:latin typeface="Bookman Old Style" panose="02050604050505020204" pitchFamily="18" charset="0"/>
              </a:rPr>
              <a:t>The assumption is that customers who generate higher monetary value through their purchases are likely to be more valuable and potentially more profitable for the business.</a:t>
            </a:r>
          </a:p>
          <a:p>
            <a:pPr marL="285750" indent="-285750" algn="l">
              <a:buFont typeface="Arial" panose="020B0604020202020204" pitchFamily="34" charset="0"/>
              <a:buChar char="•"/>
            </a:pPr>
            <a:r>
              <a:rPr lang="en-IE" sz="1400" b="0" i="0" u="none" strike="noStrike" dirty="0">
                <a:solidFill>
                  <a:srgbClr val="FFC000"/>
                </a:solidFill>
                <a:effectLst/>
                <a:latin typeface="Bookman Old Style" panose="02050604050505020204" pitchFamily="18" charset="0"/>
              </a:rPr>
              <a:t>Recent purchases are more indicative of customer engagement: </a:t>
            </a:r>
            <a:r>
              <a:rPr lang="en-IE" sz="1400" b="0" i="0" u="none" strike="noStrike" dirty="0">
                <a:solidFill>
                  <a:schemeClr val="bg1"/>
                </a:solidFill>
                <a:effectLst/>
                <a:latin typeface="Bookman Old Style" panose="02050604050505020204" pitchFamily="18" charset="0"/>
              </a:rPr>
              <a:t>The assumption is that customers who have made purchases more recently are likely to be more engaged with the company and its offerings. They may have higher potential for repeat purchases or upselling/cross-selling opportunities.</a:t>
            </a:r>
          </a:p>
          <a:p>
            <a:pPr marL="285750" indent="-285750" algn="l">
              <a:buFont typeface="Arial" panose="020B0604020202020204" pitchFamily="34" charset="0"/>
              <a:buChar char="•"/>
            </a:pPr>
            <a:r>
              <a:rPr lang="en-IE" sz="1400" b="0" i="0" u="none" strike="noStrike" dirty="0">
                <a:solidFill>
                  <a:srgbClr val="FFC000"/>
                </a:solidFill>
                <a:effectLst/>
                <a:latin typeface="Bookman Old Style" panose="02050604050505020204" pitchFamily="18" charset="0"/>
              </a:rPr>
              <a:t>Higher Frequency of purchases reflects customer loyalty: </a:t>
            </a:r>
            <a:r>
              <a:rPr lang="en-IE" sz="1400" b="0" i="0" u="none" strike="noStrike" dirty="0">
                <a:solidFill>
                  <a:schemeClr val="bg1"/>
                </a:solidFill>
                <a:effectLst/>
                <a:latin typeface="Bookman Old Style" panose="02050604050505020204" pitchFamily="18" charset="0"/>
              </a:rPr>
              <a:t>The assumption is that customers who make purchases more frequently are more loyal to the company. They may have a stronger connection to the brand, higher customer satisfaction, and a higher likelihood of recommending the company to others.</a:t>
            </a:r>
          </a:p>
          <a:p>
            <a:endParaRPr lang="en-US" sz="2000" dirty="0">
              <a:solidFill>
                <a:schemeClr val="bg1"/>
              </a:solidFill>
              <a:latin typeface="Bookman Old Style" panose="02050604050505020204" pitchFamily="18" charset="0"/>
            </a:endParaRPr>
          </a:p>
          <a:p>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50626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503140-F70C-65E4-96F6-07D4FF9EDDCB}"/>
              </a:ext>
            </a:extLst>
          </p:cNvPr>
          <p:cNvSpPr txBox="1"/>
          <p:nvPr/>
        </p:nvSpPr>
        <p:spPr>
          <a:xfrm>
            <a:off x="633984" y="1967265"/>
            <a:ext cx="3480815"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0" u="none" strike="noStrike" kern="1200" dirty="0">
                <a:solidFill>
                  <a:srgbClr val="FFFFFF"/>
                </a:solidFill>
                <a:effectLst/>
                <a:latin typeface="Bookman Old Style" panose="02050604050505020204" pitchFamily="18" charset="0"/>
                <a:ea typeface="+mj-ea"/>
                <a:cs typeface="+mj-cs"/>
              </a:rPr>
              <a:t>KNIME WORKFLOW</a:t>
            </a:r>
            <a:endParaRPr lang="en-US" sz="3600" kern="1200" dirty="0">
              <a:solidFill>
                <a:srgbClr val="FFFFFF"/>
              </a:solidFill>
              <a:latin typeface="Bookman Old Style" panose="02050604050505020204" pitchFamily="18" charset="0"/>
              <a:ea typeface="+mj-ea"/>
              <a:cs typeface="+mj-cs"/>
            </a:endParaRPr>
          </a:p>
        </p:txBody>
      </p:sp>
      <p:sp>
        <p:nvSpPr>
          <p:cNvPr id="2" name="TextBox 1">
            <a:extLst>
              <a:ext uri="{FF2B5EF4-FFF2-40B4-BE49-F238E27FC236}">
                <a16:creationId xmlns:a16="http://schemas.microsoft.com/office/drawing/2014/main" id="{C10B628A-6FB6-83D3-A131-D41ED265F542}"/>
              </a:ext>
            </a:extLst>
          </p:cNvPr>
          <p:cNvSpPr txBox="1"/>
          <p:nvPr/>
        </p:nvSpPr>
        <p:spPr>
          <a:xfrm>
            <a:off x="493123" y="5759364"/>
            <a:ext cx="3023616" cy="369332"/>
          </a:xfrm>
          <a:prstGeom prst="rect">
            <a:avLst/>
          </a:prstGeom>
          <a:noFill/>
        </p:spPr>
        <p:txBody>
          <a:bodyPr wrap="square" rtlCol="0">
            <a:spAutoFit/>
          </a:bodyPr>
          <a:lstStyle/>
          <a:p>
            <a:r>
              <a:rPr lang="en-US" b="1" dirty="0">
                <a:latin typeface="Bookman Old Style" panose="02050604050505020204" pitchFamily="18" charset="0"/>
              </a:rPr>
              <a:t>Tool Used </a:t>
            </a:r>
          </a:p>
        </p:txBody>
      </p:sp>
      <p:pic>
        <p:nvPicPr>
          <p:cNvPr id="6" name="Picture 5" descr="A picture containing font, text, logo, graphics&#10;&#10;Description automatically generated">
            <a:extLst>
              <a:ext uri="{FF2B5EF4-FFF2-40B4-BE49-F238E27FC236}">
                <a16:creationId xmlns:a16="http://schemas.microsoft.com/office/drawing/2014/main" id="{34D84E3E-5D0D-6BDC-DF29-49C8B232FC92}"/>
              </a:ext>
            </a:extLst>
          </p:cNvPr>
          <p:cNvPicPr>
            <a:picLocks noChangeAspect="1"/>
          </p:cNvPicPr>
          <p:nvPr/>
        </p:nvPicPr>
        <p:blipFill>
          <a:blip r:embed="rId2"/>
          <a:stretch>
            <a:fillRect/>
          </a:stretch>
        </p:blipFill>
        <p:spPr>
          <a:xfrm>
            <a:off x="2211483" y="5260946"/>
            <a:ext cx="2610512" cy="1366168"/>
          </a:xfrm>
          <a:prstGeom prst="rect">
            <a:avLst/>
          </a:prstGeom>
        </p:spPr>
      </p:pic>
      <p:pic>
        <p:nvPicPr>
          <p:cNvPr id="11" name="Picture 10" descr="A picture containing text, screenshot, diagram, line&#10;&#10;Description automatically generated">
            <a:extLst>
              <a:ext uri="{FF2B5EF4-FFF2-40B4-BE49-F238E27FC236}">
                <a16:creationId xmlns:a16="http://schemas.microsoft.com/office/drawing/2014/main" id="{2FA9E217-9713-5A72-9D11-676545E4DF49}"/>
              </a:ext>
            </a:extLst>
          </p:cNvPr>
          <p:cNvPicPr>
            <a:picLocks noChangeAspect="1"/>
          </p:cNvPicPr>
          <p:nvPr/>
        </p:nvPicPr>
        <p:blipFill rotWithShape="1">
          <a:blip r:embed="rId3"/>
          <a:srcRect r="13247"/>
          <a:stretch/>
        </p:blipFill>
        <p:spPr>
          <a:xfrm>
            <a:off x="4821996" y="650298"/>
            <a:ext cx="6080466" cy="4610648"/>
          </a:xfrm>
          <a:prstGeom prst="rect">
            <a:avLst/>
          </a:prstGeom>
        </p:spPr>
      </p:pic>
    </p:spTree>
    <p:extLst>
      <p:ext uri="{BB962C8B-B14F-4D97-AF65-F5344CB8AC3E}">
        <p14:creationId xmlns:p14="http://schemas.microsoft.com/office/powerpoint/2010/main" val="1394683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A3DDB8-D781-0316-AB9E-D9206EC020E9}"/>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Bookman Old Style" panose="02050604050505020204" pitchFamily="18" charset="0"/>
                <a:ea typeface="+mj-ea"/>
                <a:cs typeface="+mj-cs"/>
              </a:rPr>
              <a:t>O</a:t>
            </a:r>
            <a:r>
              <a:rPr lang="en-US" sz="4000" b="1" i="0" u="none" strike="noStrike" kern="1200" dirty="0">
                <a:solidFill>
                  <a:schemeClr val="tx1"/>
                </a:solidFill>
                <a:effectLst/>
                <a:latin typeface="Bookman Old Style" panose="02050604050505020204" pitchFamily="18" charset="0"/>
                <a:ea typeface="+mj-ea"/>
                <a:cs typeface="+mj-cs"/>
              </a:rPr>
              <a:t>utput table head</a:t>
            </a:r>
            <a:endParaRPr lang="en-US" sz="4000" kern="1200" dirty="0">
              <a:solidFill>
                <a:schemeClr val="tx1"/>
              </a:solidFill>
              <a:latin typeface="Bookman Old Style" panose="02050604050505020204" pitchFamily="18" charset="0"/>
              <a:ea typeface="+mj-ea"/>
              <a:cs typeface="+mj-cs"/>
            </a:endParaRP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02D9E38E-FAF7-3F58-B1B0-36CE878A8E3A}"/>
              </a:ext>
            </a:extLst>
          </p:cNvPr>
          <p:cNvPicPr>
            <a:picLocks noChangeAspect="1"/>
          </p:cNvPicPr>
          <p:nvPr/>
        </p:nvPicPr>
        <p:blipFill>
          <a:blip r:embed="rId2"/>
          <a:stretch>
            <a:fillRect/>
          </a:stretch>
        </p:blipFill>
        <p:spPr>
          <a:xfrm>
            <a:off x="320040" y="2157699"/>
            <a:ext cx="11548872" cy="3813611"/>
          </a:xfrm>
          <a:prstGeom prst="rect">
            <a:avLst/>
          </a:prstGeom>
          <a:ln>
            <a:solidFill>
              <a:schemeClr val="accent2"/>
            </a:solidFill>
          </a:ln>
        </p:spPr>
      </p:pic>
    </p:spTree>
    <p:extLst>
      <p:ext uri="{BB962C8B-B14F-4D97-AF65-F5344CB8AC3E}">
        <p14:creationId xmlns:p14="http://schemas.microsoft.com/office/powerpoint/2010/main" val="1096762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drawing a graph&#10;&#10;Description automatically generated with low confidence">
            <a:extLst>
              <a:ext uri="{FF2B5EF4-FFF2-40B4-BE49-F238E27FC236}">
                <a16:creationId xmlns:a16="http://schemas.microsoft.com/office/drawing/2014/main" id="{853ADB00-7FC2-EDCD-856A-FFE1B236AAE4}"/>
              </a:ext>
            </a:extLst>
          </p:cNvPr>
          <p:cNvPicPr>
            <a:picLocks noChangeAspect="1"/>
          </p:cNvPicPr>
          <p:nvPr/>
        </p:nvPicPr>
        <p:blipFill rotWithShape="1">
          <a:blip r:embed="rId3">
            <a:alphaModFix amt="5000"/>
          </a:blip>
          <a:srcRect t="22508" r="1" b="19681"/>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6" name="TextBox 5">
            <a:extLst>
              <a:ext uri="{FF2B5EF4-FFF2-40B4-BE49-F238E27FC236}">
                <a16:creationId xmlns:a16="http://schemas.microsoft.com/office/drawing/2014/main" id="{192FE8AC-1BFB-276F-9982-B5C39A4C6BA2}"/>
              </a:ext>
            </a:extLst>
          </p:cNvPr>
          <p:cNvSpPr txBox="1"/>
          <p:nvPr/>
        </p:nvSpPr>
        <p:spPr>
          <a:xfrm>
            <a:off x="1563966" y="1607126"/>
            <a:ext cx="9873067" cy="1938992"/>
          </a:xfrm>
          <a:prstGeom prst="rect">
            <a:avLst/>
          </a:prstGeom>
          <a:noFill/>
        </p:spPr>
        <p:txBody>
          <a:bodyPr wrap="square" rtlCol="0">
            <a:spAutoFit/>
          </a:bodyPr>
          <a:lstStyle/>
          <a:p>
            <a:r>
              <a:rPr lang="en-IE" sz="2400" b="1" i="0" u="none" strike="noStrike" dirty="0">
                <a:solidFill>
                  <a:srgbClr val="000000"/>
                </a:solidFill>
                <a:effectLst/>
                <a:latin typeface="Bookman Old Style" panose="02050604050505020204" pitchFamily="18" charset="0"/>
              </a:rPr>
              <a:t>04. Inferences from RFM Analysis and identified segments:</a:t>
            </a:r>
          </a:p>
          <a:p>
            <a:pPr marL="342900" indent="-342900">
              <a:buFont typeface="Arial" panose="020B0604020202020204" pitchFamily="34" charset="0"/>
              <a:buChar char="•"/>
            </a:pPr>
            <a:endParaRPr lang="en-IE" sz="2400" b="1" i="0" u="none" strike="noStrike" dirty="0">
              <a:solidFill>
                <a:srgbClr val="000000"/>
              </a:solidFill>
              <a:effectLst/>
              <a:latin typeface="Bookman Old Style" panose="02050604050505020204" pitchFamily="18" charset="0"/>
            </a:endParaRPr>
          </a:p>
          <a:p>
            <a:pPr marL="285750" indent="-285750">
              <a:buFont typeface="Arial" panose="020B0604020202020204" pitchFamily="34" charset="0"/>
              <a:buChar char="•"/>
            </a:pPr>
            <a:r>
              <a:rPr lang="en-IE" b="1" i="0" u="none" strike="noStrike" dirty="0">
                <a:solidFill>
                  <a:srgbClr val="000000"/>
                </a:solidFill>
                <a:effectLst/>
                <a:latin typeface="Bookman Old Style" panose="02050604050505020204" pitchFamily="18" charset="0"/>
              </a:rPr>
              <a:t>Who are your best customers? </a:t>
            </a:r>
          </a:p>
          <a:p>
            <a:pPr marL="285750" indent="-285750">
              <a:buFont typeface="Arial" panose="020B0604020202020204" pitchFamily="34" charset="0"/>
              <a:buChar char="•"/>
            </a:pPr>
            <a:r>
              <a:rPr lang="en-IE" b="1" i="0" u="none" strike="noStrike" dirty="0">
                <a:solidFill>
                  <a:srgbClr val="000000"/>
                </a:solidFill>
                <a:effectLst/>
                <a:latin typeface="Bookman Old Style" panose="02050604050505020204" pitchFamily="18" charset="0"/>
              </a:rPr>
              <a:t>Which customers are on the verge of churning? </a:t>
            </a:r>
          </a:p>
          <a:p>
            <a:pPr marL="285750" indent="-285750">
              <a:buFont typeface="Arial" panose="020B0604020202020204" pitchFamily="34" charset="0"/>
              <a:buChar char="•"/>
            </a:pPr>
            <a:r>
              <a:rPr lang="en-IE" b="1" i="0" u="none" strike="noStrike" dirty="0">
                <a:solidFill>
                  <a:srgbClr val="000000"/>
                </a:solidFill>
                <a:effectLst/>
                <a:latin typeface="Bookman Old Style" panose="02050604050505020204" pitchFamily="18" charset="0"/>
              </a:rPr>
              <a:t>Who are your lost customers? </a:t>
            </a:r>
          </a:p>
          <a:p>
            <a:pPr marL="285750" indent="-285750">
              <a:buFont typeface="Arial" panose="020B0604020202020204" pitchFamily="34" charset="0"/>
              <a:buChar char="•"/>
            </a:pPr>
            <a:r>
              <a:rPr lang="en-IE" b="1" i="0" u="none" strike="noStrike" dirty="0">
                <a:solidFill>
                  <a:srgbClr val="000000"/>
                </a:solidFill>
                <a:effectLst/>
                <a:latin typeface="Bookman Old Style" panose="02050604050505020204" pitchFamily="18" charset="0"/>
              </a:rPr>
              <a:t>Who are your loyal customers? </a:t>
            </a:r>
            <a:endParaRPr lang="en-US" dirty="0">
              <a:latin typeface="Bookman Old Style" panose="02050604050505020204" pitchFamily="18" charset="0"/>
            </a:endParaRPr>
          </a:p>
        </p:txBody>
      </p:sp>
    </p:spTree>
    <p:extLst>
      <p:ext uri="{BB962C8B-B14F-4D97-AF65-F5344CB8AC3E}">
        <p14:creationId xmlns:p14="http://schemas.microsoft.com/office/powerpoint/2010/main" val="2513915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11F654-32F8-4078-D149-7A6065EE9715}"/>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Bookman Old Style" panose="02050604050505020204" pitchFamily="18" charset="0"/>
                <a:ea typeface="+mj-ea"/>
                <a:cs typeface="+mj-cs"/>
              </a:rPr>
              <a:t>TOP 5 Best Customers</a:t>
            </a:r>
          </a:p>
        </p:txBody>
      </p:sp>
      <p:pic>
        <p:nvPicPr>
          <p:cNvPr id="15" name="Picture 14" descr="A screenshot of a table&#10;&#10;Description automatically generated with low confidence">
            <a:extLst>
              <a:ext uri="{FF2B5EF4-FFF2-40B4-BE49-F238E27FC236}">
                <a16:creationId xmlns:a16="http://schemas.microsoft.com/office/drawing/2014/main" id="{3AC3E1AF-BB9F-0168-374D-BED95E34FD5D}"/>
              </a:ext>
            </a:extLst>
          </p:cNvPr>
          <p:cNvPicPr>
            <a:picLocks noChangeAspect="1"/>
          </p:cNvPicPr>
          <p:nvPr/>
        </p:nvPicPr>
        <p:blipFill>
          <a:blip r:embed="rId2"/>
          <a:stretch>
            <a:fillRect/>
          </a:stretch>
        </p:blipFill>
        <p:spPr>
          <a:xfrm>
            <a:off x="432223" y="1822348"/>
            <a:ext cx="11327549" cy="2520378"/>
          </a:xfrm>
          <a:prstGeom prst="rect">
            <a:avLst/>
          </a:prstGeom>
          <a:ln w="28575">
            <a:solidFill>
              <a:schemeClr val="accent2"/>
            </a:solidFill>
          </a:ln>
        </p:spPr>
      </p:pic>
      <p:sp>
        <p:nvSpPr>
          <p:cNvPr id="17" name="TextBox 16">
            <a:extLst>
              <a:ext uri="{FF2B5EF4-FFF2-40B4-BE49-F238E27FC236}">
                <a16:creationId xmlns:a16="http://schemas.microsoft.com/office/drawing/2014/main" id="{76336586-2BD3-42BC-582F-463D2100E306}"/>
              </a:ext>
            </a:extLst>
          </p:cNvPr>
          <p:cNvSpPr txBox="1"/>
          <p:nvPr/>
        </p:nvSpPr>
        <p:spPr>
          <a:xfrm>
            <a:off x="432223" y="4779818"/>
            <a:ext cx="10432472" cy="923330"/>
          </a:xfrm>
          <a:prstGeom prst="rect">
            <a:avLst/>
          </a:prstGeom>
          <a:noFill/>
        </p:spPr>
        <p:txBody>
          <a:bodyPr wrap="square" rtlCol="0">
            <a:spAutoFit/>
          </a:bodyPr>
          <a:lstStyle/>
          <a:p>
            <a:r>
              <a:rPr lang="en-IE" b="0" i="0" u="none" strike="noStrike" dirty="0">
                <a:solidFill>
                  <a:srgbClr val="374151"/>
                </a:solidFill>
                <a:effectLst/>
                <a:latin typeface="Bookman Old Style" panose="02050604050505020204" pitchFamily="18" charset="0"/>
              </a:rPr>
              <a:t>The top 5 best customers are determined by calculating the RFM score, which is the sum of scores for Monetary, Recency, and Frequency. Higher RFM scores indicate more valuable customers.</a:t>
            </a:r>
            <a:endParaRPr lang="en-US" dirty="0">
              <a:latin typeface="Bookman Old Style" panose="02050604050505020204" pitchFamily="18" charset="0"/>
            </a:endParaRPr>
          </a:p>
        </p:txBody>
      </p:sp>
    </p:spTree>
    <p:extLst>
      <p:ext uri="{BB962C8B-B14F-4D97-AF65-F5344CB8AC3E}">
        <p14:creationId xmlns:p14="http://schemas.microsoft.com/office/powerpoint/2010/main" val="425708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11F654-32F8-4078-D149-7A6065EE9715}"/>
              </a:ext>
            </a:extLst>
          </p:cNvPr>
          <p:cNvSpPr txBox="1"/>
          <p:nvPr/>
        </p:nvSpPr>
        <p:spPr>
          <a:xfrm>
            <a:off x="490537" y="651752"/>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i="0" u="none" strike="noStrike" kern="1200" dirty="0">
                <a:solidFill>
                  <a:srgbClr val="FF0000"/>
                </a:solidFill>
                <a:effectLst/>
                <a:latin typeface="+mj-lt"/>
                <a:ea typeface="+mj-ea"/>
                <a:cs typeface="+mj-cs"/>
              </a:rPr>
              <a:t>Customers at Risk of Churning: Identifying Potential Churners</a:t>
            </a:r>
            <a:endParaRPr lang="en-US" sz="3200" b="1" kern="1200" dirty="0">
              <a:solidFill>
                <a:srgbClr val="FF0000"/>
              </a:solidFill>
              <a:latin typeface="+mj-lt"/>
              <a:ea typeface="+mj-ea"/>
              <a:cs typeface="+mj-cs"/>
            </a:endParaRPr>
          </a:p>
        </p:txBody>
      </p:sp>
      <p:pic>
        <p:nvPicPr>
          <p:cNvPr id="3" name="Picture 2" descr="A screenshot of a computer&#10;&#10;Description automatically generated with medium confidence">
            <a:extLst>
              <a:ext uri="{FF2B5EF4-FFF2-40B4-BE49-F238E27FC236}">
                <a16:creationId xmlns:a16="http://schemas.microsoft.com/office/drawing/2014/main" id="{2CAE2186-3279-C91B-1CE2-9182B4AC3B84}"/>
              </a:ext>
            </a:extLst>
          </p:cNvPr>
          <p:cNvPicPr>
            <a:picLocks noChangeAspect="1"/>
          </p:cNvPicPr>
          <p:nvPr/>
        </p:nvPicPr>
        <p:blipFill>
          <a:blip r:embed="rId2"/>
          <a:stretch>
            <a:fillRect/>
          </a:stretch>
        </p:blipFill>
        <p:spPr>
          <a:xfrm>
            <a:off x="490537" y="1674795"/>
            <a:ext cx="10905066" cy="2272634"/>
          </a:xfrm>
          <a:prstGeom prst="rect">
            <a:avLst/>
          </a:prstGeom>
          <a:ln>
            <a:solidFill>
              <a:schemeClr val="accent2"/>
            </a:solidFill>
          </a:ln>
        </p:spPr>
      </p:pic>
      <p:sp>
        <p:nvSpPr>
          <p:cNvPr id="5" name="TextBox 4">
            <a:extLst>
              <a:ext uri="{FF2B5EF4-FFF2-40B4-BE49-F238E27FC236}">
                <a16:creationId xmlns:a16="http://schemas.microsoft.com/office/drawing/2014/main" id="{27BB0641-FF17-C266-EA7E-D066CFC1300D}"/>
              </a:ext>
            </a:extLst>
          </p:cNvPr>
          <p:cNvSpPr txBox="1"/>
          <p:nvPr/>
        </p:nvSpPr>
        <p:spPr>
          <a:xfrm>
            <a:off x="387926" y="4225637"/>
            <a:ext cx="11111347" cy="646331"/>
          </a:xfrm>
          <a:prstGeom prst="rect">
            <a:avLst/>
          </a:prstGeom>
          <a:noFill/>
        </p:spPr>
        <p:txBody>
          <a:bodyPr wrap="square" rtlCol="0">
            <a:spAutoFit/>
          </a:bodyPr>
          <a:lstStyle/>
          <a:p>
            <a:r>
              <a:rPr lang="en-IE" b="0" i="0" u="none" strike="noStrike" dirty="0">
                <a:solidFill>
                  <a:srgbClr val="374151"/>
                </a:solidFill>
                <a:effectLst/>
                <a:latin typeface="Bookman Old Style" panose="02050604050505020204" pitchFamily="18" charset="0"/>
              </a:rPr>
              <a:t>The customers with very low to low recency, high to moderate monetary value, and high to moderate purchase frequency are at an increased risk of churning.</a:t>
            </a:r>
            <a:endParaRPr lang="en-US" dirty="0">
              <a:latin typeface="Bookman Old Style" panose="02050604050505020204" pitchFamily="18" charset="0"/>
            </a:endParaRPr>
          </a:p>
        </p:txBody>
      </p:sp>
    </p:spTree>
    <p:extLst>
      <p:ext uri="{BB962C8B-B14F-4D97-AF65-F5344CB8AC3E}">
        <p14:creationId xmlns:p14="http://schemas.microsoft.com/office/powerpoint/2010/main" val="2096963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B5EF0-7F26-4263-EFA3-83218A31A56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0000"/>
                </a:solidFill>
                <a:latin typeface="+mj-lt"/>
                <a:ea typeface="+mj-ea"/>
                <a:cs typeface="+mj-cs"/>
              </a:rPr>
              <a:t>Top 5 Lost customer </a:t>
            </a:r>
          </a:p>
        </p:txBody>
      </p:sp>
      <p:pic>
        <p:nvPicPr>
          <p:cNvPr id="5" name="Picture 4" descr="A screenshot of a computer&#10;&#10;Description automatically generated with low confidence">
            <a:extLst>
              <a:ext uri="{FF2B5EF4-FFF2-40B4-BE49-F238E27FC236}">
                <a16:creationId xmlns:a16="http://schemas.microsoft.com/office/drawing/2014/main" id="{7660FD86-F265-E703-4A8C-B54D8877B3F1}"/>
              </a:ext>
            </a:extLst>
          </p:cNvPr>
          <p:cNvPicPr>
            <a:picLocks noChangeAspect="1"/>
          </p:cNvPicPr>
          <p:nvPr/>
        </p:nvPicPr>
        <p:blipFill>
          <a:blip r:embed="rId2"/>
          <a:stretch>
            <a:fillRect/>
          </a:stretch>
        </p:blipFill>
        <p:spPr>
          <a:xfrm>
            <a:off x="307532" y="1933992"/>
            <a:ext cx="11327549" cy="2293826"/>
          </a:xfrm>
          <a:prstGeom prst="rect">
            <a:avLst/>
          </a:prstGeom>
          <a:ln>
            <a:solidFill>
              <a:schemeClr val="accent2"/>
            </a:solidFill>
          </a:ln>
        </p:spPr>
      </p:pic>
      <p:sp>
        <p:nvSpPr>
          <p:cNvPr id="8" name="TextBox 7">
            <a:extLst>
              <a:ext uri="{FF2B5EF4-FFF2-40B4-BE49-F238E27FC236}">
                <a16:creationId xmlns:a16="http://schemas.microsoft.com/office/drawing/2014/main" id="{C5E4AFF0-D124-D29B-11EC-16A7E7CD614F}"/>
              </a:ext>
            </a:extLst>
          </p:cNvPr>
          <p:cNvSpPr txBox="1"/>
          <p:nvPr/>
        </p:nvSpPr>
        <p:spPr>
          <a:xfrm>
            <a:off x="540327" y="4696691"/>
            <a:ext cx="9601200" cy="1200329"/>
          </a:xfrm>
          <a:prstGeom prst="rect">
            <a:avLst/>
          </a:prstGeom>
          <a:noFill/>
        </p:spPr>
        <p:txBody>
          <a:bodyPr wrap="square" rtlCol="0">
            <a:spAutoFit/>
          </a:bodyPr>
          <a:lstStyle/>
          <a:p>
            <a:pPr marL="285750" indent="-285750" algn="l">
              <a:buFont typeface="Arial" panose="020B0604020202020204" pitchFamily="34" charset="0"/>
              <a:buChar char="•"/>
            </a:pPr>
            <a:r>
              <a:rPr lang="en-IE" b="0" i="0" u="none" strike="noStrike" dirty="0">
                <a:solidFill>
                  <a:srgbClr val="374151"/>
                </a:solidFill>
                <a:effectLst/>
                <a:latin typeface="Bookman Old Style" panose="02050604050505020204" pitchFamily="18" charset="0"/>
              </a:rPr>
              <a:t>Customers with low frequency of purchases, indicating reduced engagement.</a:t>
            </a:r>
          </a:p>
          <a:p>
            <a:pPr marL="285750" indent="-285750" algn="l">
              <a:buFont typeface="Arial" panose="020B0604020202020204" pitchFamily="34" charset="0"/>
              <a:buChar char="•"/>
            </a:pPr>
            <a:r>
              <a:rPr lang="en-IE" b="0" i="0" u="none" strike="noStrike" dirty="0">
                <a:solidFill>
                  <a:srgbClr val="374151"/>
                </a:solidFill>
                <a:effectLst/>
                <a:latin typeface="Bookman Old Style" panose="02050604050505020204" pitchFamily="18" charset="0"/>
              </a:rPr>
              <a:t>Customers with low recency, implying prolonged inactivity.</a:t>
            </a:r>
          </a:p>
          <a:p>
            <a:pPr marL="285750" indent="-285750" algn="l">
              <a:buFont typeface="Arial" panose="020B0604020202020204" pitchFamily="34" charset="0"/>
              <a:buChar char="•"/>
            </a:pPr>
            <a:r>
              <a:rPr lang="en-IE" b="0" i="0" u="none" strike="noStrike" dirty="0">
                <a:solidFill>
                  <a:srgbClr val="374151"/>
                </a:solidFill>
                <a:effectLst/>
                <a:latin typeface="Bookman Old Style" panose="02050604050505020204" pitchFamily="18" charset="0"/>
              </a:rPr>
              <a:t>Customers with low monetary value, suggesting decreased spending.</a:t>
            </a:r>
          </a:p>
          <a:p>
            <a:endParaRPr lang="en-US" dirty="0"/>
          </a:p>
        </p:txBody>
      </p:sp>
    </p:spTree>
    <p:extLst>
      <p:ext uri="{BB962C8B-B14F-4D97-AF65-F5344CB8AC3E}">
        <p14:creationId xmlns:p14="http://schemas.microsoft.com/office/powerpoint/2010/main" val="3768246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AB5EF0-7F26-4263-EFA3-83218A31A565}"/>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dirty="0">
                <a:solidFill>
                  <a:schemeClr val="tx1"/>
                </a:solidFill>
                <a:latin typeface="Bookman Old Style" panose="02050604050505020204" pitchFamily="18" charset="0"/>
              </a:rPr>
              <a:t>Top 5 Loyal Customer</a:t>
            </a:r>
          </a:p>
        </p:txBody>
      </p:sp>
      <p:sp>
        <p:nvSpPr>
          <p:cNvPr id="30" name="Freeform: Shape 29">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B16F5A39-D3A3-92DF-BED3-CA6E31A5131E}"/>
              </a:ext>
            </a:extLst>
          </p:cNvPr>
          <p:cNvSpPr txBox="1"/>
          <p:nvPr/>
        </p:nvSpPr>
        <p:spPr>
          <a:xfrm>
            <a:off x="1025236" y="4516582"/>
            <a:ext cx="9795164" cy="1200329"/>
          </a:xfrm>
          <a:prstGeom prst="rect">
            <a:avLst/>
          </a:prstGeom>
          <a:noFill/>
        </p:spPr>
        <p:txBody>
          <a:bodyPr wrap="square" rtlCol="0">
            <a:spAutoFit/>
          </a:bodyPr>
          <a:lstStyle/>
          <a:p>
            <a:pPr algn="just"/>
            <a:r>
              <a:rPr lang="en-IE" b="0" i="0" u="none" strike="noStrike" dirty="0">
                <a:solidFill>
                  <a:srgbClr val="374151"/>
                </a:solidFill>
                <a:effectLst/>
                <a:latin typeface="Bookman Old Style" panose="02050604050505020204" pitchFamily="18" charset="0"/>
              </a:rPr>
              <a:t>Loyal customer refers to customers who are consistent and repeat purchases over time. They may not necessarily have the highest monetary value, but they demonstrate a strong commitment to the brand by repeatedly choosing to do business with the company. </a:t>
            </a:r>
            <a:endParaRPr lang="en-US" dirty="0">
              <a:latin typeface="Bookman Old Style" panose="02050604050505020204" pitchFamily="18" charset="0"/>
            </a:endParaRPr>
          </a:p>
        </p:txBody>
      </p:sp>
      <p:pic>
        <p:nvPicPr>
          <p:cNvPr id="4" name="Picture 3" descr="A screenshot of a table&#10;&#10;Description automatically generated with low confidence">
            <a:extLst>
              <a:ext uri="{FF2B5EF4-FFF2-40B4-BE49-F238E27FC236}">
                <a16:creationId xmlns:a16="http://schemas.microsoft.com/office/drawing/2014/main" id="{E6988DBC-7232-C805-0297-C64047C74E17}"/>
              </a:ext>
            </a:extLst>
          </p:cNvPr>
          <p:cNvPicPr>
            <a:picLocks noChangeAspect="1"/>
          </p:cNvPicPr>
          <p:nvPr/>
        </p:nvPicPr>
        <p:blipFill>
          <a:blip r:embed="rId2"/>
          <a:stretch>
            <a:fillRect/>
          </a:stretch>
        </p:blipFill>
        <p:spPr>
          <a:xfrm>
            <a:off x="780552" y="1972018"/>
            <a:ext cx="10263809" cy="2220154"/>
          </a:xfrm>
          <a:prstGeom prst="rect">
            <a:avLst/>
          </a:prstGeom>
          <a:ln w="19050">
            <a:solidFill>
              <a:schemeClr val="accent2"/>
            </a:solidFill>
          </a:ln>
        </p:spPr>
      </p:pic>
    </p:spTree>
    <p:extLst>
      <p:ext uri="{BB962C8B-B14F-4D97-AF65-F5344CB8AC3E}">
        <p14:creationId xmlns:p14="http://schemas.microsoft.com/office/powerpoint/2010/main" val="250713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close-up of a motorcycle&#10;&#10;Description automatically generated">
            <a:extLst>
              <a:ext uri="{FF2B5EF4-FFF2-40B4-BE49-F238E27FC236}">
                <a16:creationId xmlns:a16="http://schemas.microsoft.com/office/drawing/2014/main" id="{0C940595-B38F-42FC-762C-0258B919786D}"/>
              </a:ext>
            </a:extLst>
          </p:cNvPr>
          <p:cNvPicPr>
            <a:picLocks noChangeAspect="1"/>
          </p:cNvPicPr>
          <p:nvPr/>
        </p:nvPicPr>
        <p:blipFill rotWithShape="1">
          <a:blip r:embed="rId2"/>
          <a:srcRect r="36899" b="-1"/>
          <a:stretch/>
        </p:blipFill>
        <p:spPr>
          <a:xfrm>
            <a:off x="-110342" y="0"/>
            <a:ext cx="5469151" cy="7123804"/>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1" name="TextBox 10">
            <a:extLst>
              <a:ext uri="{FF2B5EF4-FFF2-40B4-BE49-F238E27FC236}">
                <a16:creationId xmlns:a16="http://schemas.microsoft.com/office/drawing/2014/main" id="{C39CB7E6-0604-84D1-4129-90E7FF54F9A4}"/>
              </a:ext>
            </a:extLst>
          </p:cNvPr>
          <p:cNvSpPr txBox="1"/>
          <p:nvPr/>
        </p:nvSpPr>
        <p:spPr>
          <a:xfrm>
            <a:off x="5212705" y="2501021"/>
            <a:ext cx="6879265" cy="2339102"/>
          </a:xfrm>
          <a:prstGeom prst="rect">
            <a:avLst/>
          </a:prstGeom>
          <a:noFill/>
        </p:spPr>
        <p:txBody>
          <a:bodyPr wrap="square" rtlCol="0">
            <a:spAutoFit/>
          </a:bodyPr>
          <a:lstStyle/>
          <a:p>
            <a:r>
              <a:rPr lang="en-IE" sz="2400" b="1" i="0" u="none" strike="noStrike" dirty="0">
                <a:solidFill>
                  <a:srgbClr val="000000"/>
                </a:solidFill>
                <a:effectLst/>
                <a:latin typeface="Bookman Old Style" panose="02050604050505020204" pitchFamily="18" charset="0"/>
                <a:cs typeface="BIG CASLON MEDIUM" panose="02000603090000020003" pitchFamily="2" charset="-79"/>
              </a:rPr>
              <a:t>01. Agenda &amp; Executive Summary of the data</a:t>
            </a:r>
          </a:p>
          <a:p>
            <a:endParaRPr lang="en-IE" b="1" dirty="0">
              <a:solidFill>
                <a:srgbClr val="000000"/>
              </a:solidFill>
              <a:latin typeface="Bookman Old Style" panose="02050604050505020204" pitchFamily="18" charset="0"/>
            </a:endParaRPr>
          </a:p>
          <a:p>
            <a:pPr marL="285750" indent="-285750">
              <a:buFont typeface="Arial" panose="020B0604020202020204" pitchFamily="34" charset="0"/>
              <a:buChar char="•"/>
            </a:pPr>
            <a:r>
              <a:rPr lang="en-US" sz="2000" dirty="0">
                <a:latin typeface="Bookman Old Style" panose="02050604050505020204" pitchFamily="18" charset="0"/>
              </a:rPr>
              <a:t>Problem Statement </a:t>
            </a:r>
          </a:p>
          <a:p>
            <a:pPr marL="285750" indent="-285750">
              <a:buFont typeface="Arial" panose="020B0604020202020204" pitchFamily="34" charset="0"/>
              <a:buChar char="•"/>
            </a:pPr>
            <a:r>
              <a:rPr lang="en-US" sz="2000" dirty="0">
                <a:latin typeface="Bookman Old Style" panose="02050604050505020204" pitchFamily="18" charset="0"/>
              </a:rPr>
              <a:t>About Data (Info, Shape, Summary Stats, your assumptions about data)</a:t>
            </a:r>
          </a:p>
          <a:p>
            <a:pPr marL="285750" indent="-285750">
              <a:buFont typeface="Arial" panose="020B0604020202020204" pitchFamily="34" charset="0"/>
              <a:buChar char="•"/>
            </a:pPr>
            <a:r>
              <a:rPr lang="en-US" sz="2000" dirty="0">
                <a:latin typeface="Bookman Old Style" panose="02050604050505020204" pitchFamily="18" charset="0"/>
              </a:rPr>
              <a:t>Assumption on the data</a:t>
            </a:r>
          </a:p>
        </p:txBody>
      </p:sp>
    </p:spTree>
    <p:extLst>
      <p:ext uri="{BB962C8B-B14F-4D97-AF65-F5344CB8AC3E}">
        <p14:creationId xmlns:p14="http://schemas.microsoft.com/office/powerpoint/2010/main" val="155593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9A7C42-0764-1C06-0D17-6C05B816E5D9}"/>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dirty="0">
                <a:solidFill>
                  <a:schemeClr val="tx1"/>
                </a:solidFill>
                <a:latin typeface="Bookman Old Style" panose="02050604050505020204" pitchFamily="18" charset="0"/>
              </a:rPr>
              <a:t>05. RECOMMENDATIONS:</a:t>
            </a:r>
          </a:p>
        </p:txBody>
      </p:sp>
      <p:sp>
        <p:nvSpPr>
          <p:cNvPr id="17" name="Freeform: Shape 16">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3E6E95C0-8BEE-E9EA-6171-C54CC3F5B4C5}"/>
              </a:ext>
            </a:extLst>
          </p:cNvPr>
          <p:cNvSpPr txBox="1"/>
          <p:nvPr/>
        </p:nvSpPr>
        <p:spPr>
          <a:xfrm>
            <a:off x="1184745" y="1996786"/>
            <a:ext cx="9859618" cy="3970318"/>
          </a:xfrm>
          <a:prstGeom prst="rect">
            <a:avLst/>
          </a:prstGeom>
          <a:noFill/>
        </p:spPr>
        <p:txBody>
          <a:bodyPr wrap="square" rtlCol="0">
            <a:spAutoFit/>
          </a:bodyPr>
          <a:lstStyle/>
          <a:p>
            <a:pPr marL="285750" indent="-285750">
              <a:buBlip>
                <a:blip r:embed="rId2"/>
              </a:buBlip>
            </a:pPr>
            <a:r>
              <a:rPr lang="en-IE" b="0" i="0" u="none" strike="noStrike" dirty="0">
                <a:solidFill>
                  <a:srgbClr val="343541"/>
                </a:solidFill>
                <a:effectLst/>
                <a:latin typeface="Bookman Old Style" panose="02050604050505020204" pitchFamily="18" charset="0"/>
              </a:rPr>
              <a:t>Customer Retention Strategies: Engage and retain customers who are at risk of churning. Offer personalized incentives, loyalty programs, or exclusive promotions to encourage their continued loyalty</a:t>
            </a:r>
          </a:p>
          <a:p>
            <a:endParaRPr lang="en-IE" b="0" i="0" u="none" strike="noStrike" dirty="0">
              <a:solidFill>
                <a:srgbClr val="343541"/>
              </a:solidFill>
              <a:effectLst/>
              <a:latin typeface="Bookman Old Style" panose="02050604050505020204" pitchFamily="18" charset="0"/>
            </a:endParaRPr>
          </a:p>
          <a:p>
            <a:pPr marL="285750" indent="-285750">
              <a:buBlip>
                <a:blip r:embed="rId2"/>
              </a:buBlip>
            </a:pPr>
            <a:r>
              <a:rPr lang="en-US" dirty="0">
                <a:latin typeface="Bookman Old Style" panose="02050604050505020204" pitchFamily="18" charset="0"/>
              </a:rPr>
              <a:t>Continuous Monitoring and Analysis: Regularly monitor customer behavior, sales trends, and key performance indicators to identify changing patterns and proactively address any potential issues.</a:t>
            </a:r>
          </a:p>
          <a:p>
            <a:endParaRPr lang="en-US" dirty="0">
              <a:latin typeface="Bookman Old Style" panose="02050604050505020204" pitchFamily="18" charset="0"/>
            </a:endParaRPr>
          </a:p>
          <a:p>
            <a:pPr marL="285750" indent="-285750">
              <a:buBlip>
                <a:blip r:embed="rId2"/>
              </a:buBlip>
            </a:pPr>
            <a:r>
              <a:rPr lang="en-US" dirty="0">
                <a:latin typeface="Bookman Old Style" panose="02050604050505020204" pitchFamily="18" charset="0"/>
              </a:rPr>
              <a:t>Upselling and Cross-Selling Opportunities: Identify opportunities to upsell and cross-sell to existing customers, especially those with a high monetary value. Recommend relevant products or services based on their purchase history to increase their average order value and enhance customer loyalty.</a:t>
            </a:r>
          </a:p>
          <a:p>
            <a:pPr marL="285750" indent="-285750">
              <a:buBlip>
                <a:blip r:embed="rId2"/>
              </a:buBlip>
            </a:pPr>
            <a:endParaRPr lang="en-US" dirty="0">
              <a:latin typeface="Bookman Old Style" panose="02050604050505020204" pitchFamily="18" charset="0"/>
            </a:endParaRPr>
          </a:p>
          <a:p>
            <a:pPr marL="285750" indent="-285750">
              <a:buBlip>
                <a:blip r:embed="rId2"/>
              </a:buBlip>
            </a:pPr>
            <a:endParaRPr lang="en-US" dirty="0">
              <a:latin typeface="Bookman Old Style" panose="02050604050505020204" pitchFamily="18" charset="0"/>
            </a:endParaRPr>
          </a:p>
        </p:txBody>
      </p:sp>
    </p:spTree>
    <p:extLst>
      <p:ext uri="{BB962C8B-B14F-4D97-AF65-F5344CB8AC3E}">
        <p14:creationId xmlns:p14="http://schemas.microsoft.com/office/powerpoint/2010/main" val="773147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graphics, graphic design, colorfulness, text&#10;&#10;Description automatically generated">
            <a:extLst>
              <a:ext uri="{FF2B5EF4-FFF2-40B4-BE49-F238E27FC236}">
                <a16:creationId xmlns:a16="http://schemas.microsoft.com/office/drawing/2014/main" id="{00221880-7B9D-0305-6D2E-5ACBCB9FD332}"/>
              </a:ext>
            </a:extLst>
          </p:cNvPr>
          <p:cNvPicPr>
            <a:picLocks noChangeAspect="1"/>
          </p:cNvPicPr>
          <p:nvPr/>
        </p:nvPicPr>
        <p:blipFill rotWithShape="1">
          <a:blip r:embed="rId2"/>
          <a:srcRect t="18106" r="1" b="15983"/>
          <a:stretch/>
        </p:blipFill>
        <p:spPr>
          <a:xfrm>
            <a:off x="196850" y="173518"/>
            <a:ext cx="11798300" cy="6512763"/>
          </a:xfrm>
          <a:prstGeom prst="rect">
            <a:avLst/>
          </a:prstGeom>
        </p:spPr>
      </p:pic>
    </p:spTree>
    <p:extLst>
      <p:ext uri="{BB962C8B-B14F-4D97-AF65-F5344CB8AC3E}">
        <p14:creationId xmlns:p14="http://schemas.microsoft.com/office/powerpoint/2010/main" val="71061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magnifying glass and question marks&#10;&#10;Description automatically generated with medium confidence">
            <a:extLst>
              <a:ext uri="{FF2B5EF4-FFF2-40B4-BE49-F238E27FC236}">
                <a16:creationId xmlns:a16="http://schemas.microsoft.com/office/drawing/2014/main" id="{68314028-742A-A035-DEA5-96126C2C593F}"/>
              </a:ext>
            </a:extLst>
          </p:cNvPr>
          <p:cNvPicPr>
            <a:picLocks noGrp="1" noChangeAspect="1"/>
          </p:cNvPicPr>
          <p:nvPr>
            <p:ph idx="1"/>
          </p:nvPr>
        </p:nvPicPr>
        <p:blipFill rotWithShape="1">
          <a:blip r:embed="rId2">
            <a:alphaModFix amt="70000"/>
            <a:extLst>
              <a:ext uri="{BEBA8EAE-BF5A-486C-A8C5-ECC9F3942E4B}">
                <a14:imgProps xmlns:a14="http://schemas.microsoft.com/office/drawing/2010/main">
                  <a14:imgLayer r:embed="rId3">
                    <a14:imgEffect>
                      <a14:artisticMarker/>
                    </a14:imgEffect>
                  </a14:imgLayer>
                </a14:imgProps>
              </a:ext>
            </a:extLst>
          </a:blip>
          <a:srcRect b="43761"/>
          <a:stretch/>
        </p:blipFill>
        <p:spPr>
          <a:xfrm>
            <a:off x="-1504" y="1282"/>
            <a:ext cx="12191980" cy="6856718"/>
          </a:xfrm>
          <a:prstGeom prst="rect">
            <a:avLst/>
          </a:prstGeom>
        </p:spPr>
      </p:pic>
      <p:sp>
        <p:nvSpPr>
          <p:cNvPr id="6" name="TextBox 5">
            <a:extLst>
              <a:ext uri="{FF2B5EF4-FFF2-40B4-BE49-F238E27FC236}">
                <a16:creationId xmlns:a16="http://schemas.microsoft.com/office/drawing/2014/main" id="{47FED8AE-2EFB-4AEC-CC8E-FF2EAEB9B2BC}"/>
              </a:ext>
            </a:extLst>
          </p:cNvPr>
          <p:cNvSpPr txBox="1"/>
          <p:nvPr/>
        </p:nvSpPr>
        <p:spPr>
          <a:xfrm>
            <a:off x="4987637" y="1205346"/>
            <a:ext cx="6871855" cy="3570208"/>
          </a:xfrm>
          <a:prstGeom prst="rect">
            <a:avLst/>
          </a:prstGeom>
          <a:noFill/>
        </p:spPr>
        <p:txBody>
          <a:bodyPr wrap="square" rtlCol="0">
            <a:spAutoFit/>
          </a:bodyPr>
          <a:lstStyle/>
          <a:p>
            <a:r>
              <a:rPr lang="en-IE" sz="2800" b="1" i="0" u="none" strike="noStrike" dirty="0">
                <a:solidFill>
                  <a:srgbClr val="000000"/>
                </a:solidFill>
                <a:effectLst/>
                <a:latin typeface="Bookman Old Style" panose="02050604050505020204" pitchFamily="18" charset="0"/>
              </a:rPr>
              <a:t>Problem Statement:</a:t>
            </a:r>
          </a:p>
          <a:p>
            <a:endParaRPr lang="en-IE" b="1" dirty="0">
              <a:solidFill>
                <a:srgbClr val="000000"/>
              </a:solidFill>
              <a:latin typeface="Bookman Old Style" panose="02050604050505020204" pitchFamily="18" charset="0"/>
            </a:endParaRPr>
          </a:p>
          <a:p>
            <a:pPr algn="just"/>
            <a:r>
              <a:rPr lang="en-IE" sz="2000" b="0" i="0" u="none" strike="noStrike" dirty="0">
                <a:solidFill>
                  <a:srgbClr val="000000"/>
                </a:solidFill>
                <a:effectLst/>
                <a:latin typeface="Bookman Old Style" panose="02050604050505020204" pitchFamily="18" charset="0"/>
              </a:rPr>
              <a:t>An automobile parts manufacturing company has collected data on transactions for 3 years. They do not have any in-house data science team; thus, they have hired you as their consultant. Your job is to use your data science skills to find the underlying buying patterns of the customers, provide the company with suitable insights about their customers, and recommend customized marketing strategies for different segments of customers</a:t>
            </a:r>
            <a:r>
              <a:rPr lang="en-IE" b="0" i="0" u="none" strike="noStrike" dirty="0">
                <a:solidFill>
                  <a:srgbClr val="000000"/>
                </a:solidFill>
                <a:effectLst/>
                <a:latin typeface="Bookman Old Style" panose="02050604050505020204" pitchFamily="18" charset="0"/>
              </a:rPr>
              <a:t>.</a:t>
            </a:r>
            <a:endParaRPr lang="en-US" dirty="0">
              <a:latin typeface="Bookman Old Style" panose="02050604050505020204" pitchFamily="18" charset="0"/>
            </a:endParaRPr>
          </a:p>
        </p:txBody>
      </p:sp>
    </p:spTree>
    <p:extLst>
      <p:ext uri="{BB962C8B-B14F-4D97-AF65-F5344CB8AC3E}">
        <p14:creationId xmlns:p14="http://schemas.microsoft.com/office/powerpoint/2010/main" val="227208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ky, building, architecture, black and white&#10;&#10;Description automatically generated">
            <a:extLst>
              <a:ext uri="{FF2B5EF4-FFF2-40B4-BE49-F238E27FC236}">
                <a16:creationId xmlns:a16="http://schemas.microsoft.com/office/drawing/2014/main" id="{55F972C4-4EE4-41BA-8E1B-E5C0AC65014E}"/>
              </a:ext>
            </a:extLst>
          </p:cNvPr>
          <p:cNvPicPr>
            <a:picLocks noChangeAspect="1"/>
          </p:cNvPicPr>
          <p:nvPr/>
        </p:nvPicPr>
        <p:blipFill rotWithShape="1">
          <a:blip r:embed="rId2"/>
          <a:srcRect r="-1" b="5575"/>
          <a:stretch/>
        </p:blipFill>
        <p:spPr>
          <a:xfrm>
            <a:off x="0" y="0"/>
            <a:ext cx="4072270" cy="6856413"/>
          </a:xfrm>
          <a:custGeom>
            <a:avLst/>
            <a:gdLst/>
            <a:ahLst/>
            <a:cxnLst/>
            <a:rect l="l" t="t" r="r" b="b"/>
            <a:pathLst>
              <a:path w="5110407" h="6856413">
                <a:moveTo>
                  <a:pt x="121782" y="0"/>
                </a:moveTo>
                <a:lnTo>
                  <a:pt x="4731440" y="0"/>
                </a:lnTo>
                <a:lnTo>
                  <a:pt x="4775629" y="179775"/>
                </a:lnTo>
                <a:cubicBezTo>
                  <a:pt x="5052916" y="1415453"/>
                  <a:pt x="5165791" y="2739148"/>
                  <a:pt x="5084710" y="4108260"/>
                </a:cubicBezTo>
                <a:cubicBezTo>
                  <a:pt x="5038379" y="4890611"/>
                  <a:pt x="4930907" y="5650759"/>
                  <a:pt x="4768709" y="6381464"/>
                </a:cubicBezTo>
                <a:lnTo>
                  <a:pt x="4653290" y="6856413"/>
                </a:lnTo>
                <a:lnTo>
                  <a:pt x="0" y="6856413"/>
                </a:lnTo>
                <a:lnTo>
                  <a:pt x="21062" y="6803488"/>
                </a:lnTo>
                <a:cubicBezTo>
                  <a:pt x="355644" y="5917239"/>
                  <a:pt x="573134" y="4914171"/>
                  <a:pt x="636462" y="3844830"/>
                </a:cubicBezTo>
                <a:cubicBezTo>
                  <a:pt x="713862" y="2537857"/>
                  <a:pt x="550895" y="1302013"/>
                  <a:pt x="203879" y="236924"/>
                </a:cubicBezTo>
                <a:close/>
              </a:path>
            </a:pathLst>
          </a:custGeom>
        </p:spPr>
      </p:pic>
      <p:sp>
        <p:nvSpPr>
          <p:cNvPr id="6" name="TextBox 5">
            <a:extLst>
              <a:ext uri="{FF2B5EF4-FFF2-40B4-BE49-F238E27FC236}">
                <a16:creationId xmlns:a16="http://schemas.microsoft.com/office/drawing/2014/main" id="{AD5DA47E-47FF-91B9-1AA3-D163AA271989}"/>
              </a:ext>
            </a:extLst>
          </p:cNvPr>
          <p:cNvSpPr txBox="1"/>
          <p:nvPr/>
        </p:nvSpPr>
        <p:spPr>
          <a:xfrm>
            <a:off x="4316817" y="244552"/>
            <a:ext cx="7666075" cy="6432530"/>
          </a:xfrm>
          <a:prstGeom prst="rect">
            <a:avLst/>
          </a:prstGeom>
          <a:noFill/>
        </p:spPr>
        <p:txBody>
          <a:bodyPr wrap="square" rtlCol="0">
            <a:spAutoFit/>
          </a:bodyPr>
          <a:lstStyle/>
          <a:p>
            <a:r>
              <a:rPr lang="en-IE" sz="2000" b="1" i="0" u="none" strike="noStrike" dirty="0">
                <a:solidFill>
                  <a:srgbClr val="000000"/>
                </a:solidFill>
                <a:effectLst/>
                <a:latin typeface="Bookman Old Style" panose="02050604050505020204" pitchFamily="18" charset="0"/>
              </a:rPr>
              <a:t>Executive Summary of the </a:t>
            </a:r>
            <a:r>
              <a:rPr lang="en-IE" sz="2000" b="1" i="0" u="sng" strike="noStrike" dirty="0">
                <a:solidFill>
                  <a:srgbClr val="000000"/>
                </a:solidFill>
                <a:effectLst/>
                <a:latin typeface="Bookman Old Style" panose="02050604050505020204" pitchFamily="18" charset="0"/>
              </a:rPr>
              <a:t>data</a:t>
            </a:r>
            <a:r>
              <a:rPr lang="en-IE" sz="2000" b="1" i="0" u="none" strike="noStrike" dirty="0">
                <a:solidFill>
                  <a:srgbClr val="000000"/>
                </a:solidFill>
                <a:effectLst/>
                <a:latin typeface="Bookman Old Style" panose="02050604050505020204" pitchFamily="18" charset="0"/>
              </a:rPr>
              <a:t>:</a:t>
            </a:r>
          </a:p>
          <a:p>
            <a:endParaRPr lang="en-IE" sz="2000" b="1" dirty="0">
              <a:solidFill>
                <a:srgbClr val="000000"/>
              </a:solidFill>
              <a:latin typeface="Bookman Old Style" panose="02050604050505020204" pitchFamily="18" charset="0"/>
            </a:endParaRPr>
          </a:p>
          <a:p>
            <a:pPr algn="just"/>
            <a:r>
              <a:rPr lang="en-IE" sz="1400" b="1" i="0" u="none" strike="noStrike" dirty="0">
                <a:solidFill>
                  <a:srgbClr val="000000"/>
                </a:solidFill>
                <a:effectLst/>
                <a:latin typeface="Bookman Old Style" panose="02050604050505020204" pitchFamily="18" charset="0"/>
              </a:rPr>
              <a:t>Objective: </a:t>
            </a:r>
            <a:r>
              <a:rPr lang="en-IE" sz="1400" i="0" u="none" strike="noStrike" dirty="0">
                <a:solidFill>
                  <a:srgbClr val="000000"/>
                </a:solidFill>
                <a:effectLst/>
                <a:latin typeface="Bookman Old Style" panose="02050604050505020204" pitchFamily="18" charset="0"/>
              </a:rPr>
              <a:t>The objective of this analysis was to identify the underlying buying patterns of customers, provide insightful information about customer behaviour, and recommend customized marketing strategies for different customer segments.</a:t>
            </a:r>
          </a:p>
          <a:p>
            <a:endParaRPr lang="en-IE" sz="2000" b="1" dirty="0">
              <a:solidFill>
                <a:srgbClr val="000000"/>
              </a:solidFill>
              <a:latin typeface="Bookman Old Style" panose="02050604050505020204" pitchFamily="18" charset="0"/>
            </a:endParaRPr>
          </a:p>
          <a:p>
            <a:pPr marL="285750" indent="-285750">
              <a:buFont typeface="Arial" panose="020B0604020202020204" pitchFamily="34" charset="0"/>
              <a:buChar char="•"/>
            </a:pPr>
            <a:r>
              <a:rPr lang="en-IE" sz="1400" dirty="0">
                <a:solidFill>
                  <a:srgbClr val="000000"/>
                </a:solidFill>
                <a:latin typeface="Bookman Old Style" panose="02050604050505020204" pitchFamily="18" charset="0"/>
              </a:rPr>
              <a:t>The dataset consists of 2,747 transactions made by customers of an automobile parts manufacturing company.</a:t>
            </a:r>
          </a:p>
          <a:p>
            <a:pPr marL="285750" indent="-285750">
              <a:buFont typeface="Arial" panose="020B0604020202020204" pitchFamily="34" charset="0"/>
              <a:buChar char="•"/>
            </a:pPr>
            <a:r>
              <a:rPr lang="en-IE" sz="1400" dirty="0">
                <a:solidFill>
                  <a:srgbClr val="000000"/>
                </a:solidFill>
                <a:latin typeface="Bookman Old Style" panose="02050604050505020204" pitchFamily="18" charset="0"/>
              </a:rPr>
              <a:t>The dataset consists of 20 columns, including 2 float, 6 integer, and 12 object data types, providing a diverse range of information about the transactions and customers.</a:t>
            </a:r>
          </a:p>
          <a:p>
            <a:pPr marL="285750" indent="-285750">
              <a:buFont typeface="Arial" panose="020B0604020202020204" pitchFamily="34" charset="0"/>
              <a:buChar char="•"/>
            </a:pPr>
            <a:r>
              <a:rPr lang="en-IE" sz="1400" dirty="0">
                <a:solidFill>
                  <a:srgbClr val="000000"/>
                </a:solidFill>
                <a:latin typeface="Bookman Old Style" panose="02050604050505020204" pitchFamily="18" charset="0"/>
              </a:rPr>
              <a:t>The dataset is free from duplicate entries. </a:t>
            </a:r>
          </a:p>
          <a:p>
            <a:pPr marL="285750" indent="-285750">
              <a:buFont typeface="Arial" panose="020B0604020202020204" pitchFamily="34" charset="0"/>
              <a:buChar char="•"/>
            </a:pPr>
            <a:r>
              <a:rPr lang="en-IE" sz="1400" dirty="0">
                <a:solidFill>
                  <a:srgbClr val="000000"/>
                </a:solidFill>
                <a:latin typeface="Bookman Old Style" panose="02050604050505020204" pitchFamily="18" charset="0"/>
              </a:rPr>
              <a:t>Customers on average ordered 35 items per transaction, with a minimum of 6 and a maximum of 97. </a:t>
            </a:r>
          </a:p>
          <a:p>
            <a:pPr marL="285750" indent="-285750">
              <a:buFont typeface="Arial" panose="020B0604020202020204" pitchFamily="34" charset="0"/>
              <a:buChar char="•"/>
            </a:pPr>
            <a:r>
              <a:rPr lang="en-IE" sz="1400" dirty="0">
                <a:solidFill>
                  <a:srgbClr val="000000"/>
                </a:solidFill>
                <a:latin typeface="Bookman Old Style" panose="02050604050505020204" pitchFamily="18" charset="0"/>
              </a:rPr>
              <a:t>The average number of days since the last order is 1,757.09, with a minimum of 42 days and a maximum of 3,562 days.</a:t>
            </a:r>
          </a:p>
          <a:p>
            <a:pPr marL="285750" indent="-285750">
              <a:buFont typeface="Arial" panose="020B0604020202020204" pitchFamily="34" charset="0"/>
              <a:buChar char="•"/>
            </a:pPr>
            <a:r>
              <a:rPr lang="en-IE" sz="1400" dirty="0">
                <a:solidFill>
                  <a:srgbClr val="000000"/>
                </a:solidFill>
                <a:latin typeface="Bookman Old Style" panose="02050604050505020204" pitchFamily="18" charset="0"/>
              </a:rPr>
              <a:t>The average Manufacturer's Suggested Retail Price (MSRP) of the products is $100.69, with a standard deviation of $40.11.</a:t>
            </a:r>
          </a:p>
          <a:p>
            <a:endParaRPr lang="en-IE" sz="1400" dirty="0">
              <a:solidFill>
                <a:srgbClr val="000000"/>
              </a:solidFill>
              <a:latin typeface="Bookman Old Style" panose="02050604050505020204" pitchFamily="18" charset="0"/>
            </a:endParaRPr>
          </a:p>
          <a:p>
            <a:r>
              <a:rPr lang="en-IE" sz="1400" b="1" dirty="0">
                <a:solidFill>
                  <a:srgbClr val="000000"/>
                </a:solidFill>
                <a:latin typeface="Bookman Old Style" panose="02050604050505020204" pitchFamily="18" charset="0"/>
              </a:rPr>
              <a:t>RFM (Recency, Frequency, Monetary) </a:t>
            </a:r>
            <a:r>
              <a:rPr lang="en-IE" sz="1400" dirty="0">
                <a:solidFill>
                  <a:srgbClr val="000000"/>
                </a:solidFill>
                <a:latin typeface="Bookman Old Style" panose="02050604050505020204" pitchFamily="18" charset="0"/>
              </a:rPr>
              <a:t>analysis is a powerful technique used to analyse customer behaviour based on their transaction history. By evaluating the recency of their last purchase, the frequency of their transactions, and the monetary value of their purchases, RFM analysis helps businesses identify and segment their customers into different groups to tailor marketing strategies and optimize customer retention efforts.</a:t>
            </a:r>
          </a:p>
          <a:p>
            <a:endParaRPr lang="en-IE" sz="1400" dirty="0">
              <a:solidFill>
                <a:srgbClr val="000000"/>
              </a:solidFill>
              <a:latin typeface="Bookman Old Style" panose="02050604050505020204" pitchFamily="18" charset="0"/>
            </a:endParaRPr>
          </a:p>
          <a:p>
            <a:pPr marL="285750" indent="-285750">
              <a:buFont typeface="Arial" panose="020B0604020202020204" pitchFamily="34" charset="0"/>
              <a:buChar char="•"/>
            </a:pPr>
            <a:endParaRPr lang="en-IE" sz="1400" dirty="0">
              <a:solidFill>
                <a:srgbClr val="000000"/>
              </a:solidFill>
              <a:latin typeface="Bookman Old Style" panose="02050604050505020204" pitchFamily="18" charset="0"/>
            </a:endParaRPr>
          </a:p>
          <a:p>
            <a:pPr marL="342900" indent="-342900">
              <a:buFont typeface="Arial" panose="020B0604020202020204" pitchFamily="34" charset="0"/>
              <a:buChar char="•"/>
            </a:pPr>
            <a:endParaRPr lang="en-US" sz="1600" dirty="0">
              <a:latin typeface="Bookman Old Style" panose="02050604050505020204" pitchFamily="18" charset="0"/>
            </a:endParaRPr>
          </a:p>
        </p:txBody>
      </p:sp>
    </p:spTree>
    <p:extLst>
      <p:ext uri="{BB962C8B-B14F-4D97-AF65-F5344CB8AC3E}">
        <p14:creationId xmlns:p14="http://schemas.microsoft.com/office/powerpoint/2010/main" val="197091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6648C-27BC-3A0D-946A-630514ED7437}"/>
              </a:ext>
            </a:extLst>
          </p:cNvPr>
          <p:cNvSpPr>
            <a:spLocks noGrp="1"/>
          </p:cNvSpPr>
          <p:nvPr>
            <p:ph type="title"/>
          </p:nvPr>
        </p:nvSpPr>
        <p:spPr>
          <a:xfrm>
            <a:off x="838200" y="365125"/>
            <a:ext cx="10515600" cy="1325563"/>
          </a:xfrm>
        </p:spPr>
        <p:txBody>
          <a:bodyPr>
            <a:normAutofit/>
          </a:bodyPr>
          <a:lstStyle/>
          <a:p>
            <a:r>
              <a:rPr lang="en-US" dirty="0">
                <a:latin typeface="Bookman Old Style" panose="02050604050505020204" pitchFamily="18" charset="0"/>
              </a:rPr>
              <a:t>Assumption on the data</a:t>
            </a:r>
          </a:p>
        </p:txBody>
      </p:sp>
      <p:pic>
        <p:nvPicPr>
          <p:cNvPr id="5" name="Picture 4" descr="A light bulb from a wire&#10;&#10;Description automatically generated with low confidence">
            <a:extLst>
              <a:ext uri="{FF2B5EF4-FFF2-40B4-BE49-F238E27FC236}">
                <a16:creationId xmlns:a16="http://schemas.microsoft.com/office/drawing/2014/main" id="{BBD1FDF0-48C9-5CD7-C466-A7629F2956AC}"/>
              </a:ext>
            </a:extLst>
          </p:cNvPr>
          <p:cNvPicPr>
            <a:picLocks noChangeAspect="1"/>
          </p:cNvPicPr>
          <p:nvPr/>
        </p:nvPicPr>
        <p:blipFill rotWithShape="1">
          <a:blip r:embed="rId2"/>
          <a:srcRect r="2" b="4856"/>
          <a:stretch/>
        </p:blipFill>
        <p:spPr>
          <a:xfrm>
            <a:off x="1129323"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
        <p:nvSpPr>
          <p:cNvPr id="3" name="Content Placeholder 2">
            <a:extLst>
              <a:ext uri="{FF2B5EF4-FFF2-40B4-BE49-F238E27FC236}">
                <a16:creationId xmlns:a16="http://schemas.microsoft.com/office/drawing/2014/main" id="{DA7D6475-61AC-E920-1328-CFE5E48D85EB}"/>
              </a:ext>
            </a:extLst>
          </p:cNvPr>
          <p:cNvSpPr>
            <a:spLocks noGrp="1"/>
          </p:cNvSpPr>
          <p:nvPr>
            <p:ph idx="1"/>
          </p:nvPr>
        </p:nvSpPr>
        <p:spPr>
          <a:xfrm>
            <a:off x="6119528" y="2013625"/>
            <a:ext cx="5234271" cy="4163337"/>
          </a:xfrm>
        </p:spPr>
        <p:txBody>
          <a:bodyPr>
            <a:normAutofit/>
          </a:bodyPr>
          <a:lstStyle/>
          <a:p>
            <a:r>
              <a:rPr lang="en-IE" sz="1700" b="0" i="0" u="none" strike="noStrike">
                <a:effectLst/>
                <a:latin typeface="Bookman Old Style" panose="02050604050505020204" pitchFamily="18" charset="0"/>
              </a:rPr>
              <a:t>The dataset contains information about orders placed by customers. Each order is identified by a unique ORDERNUMBER.</a:t>
            </a:r>
          </a:p>
          <a:p>
            <a:r>
              <a:rPr lang="en-IE" sz="1700" b="0" i="0" u="none" strike="noStrike">
                <a:effectLst/>
                <a:latin typeface="Bookman Old Style" panose="02050604050505020204" pitchFamily="18" charset="0"/>
              </a:rPr>
              <a:t>The dataset contains information about customers' transactions and their associated details, such as the number of items purchased, days since the last order, and the MSRP of the products. This implies that the dataset includes transactional data related to customer purchases.</a:t>
            </a:r>
          </a:p>
          <a:p>
            <a:r>
              <a:rPr lang="en-IE" sz="1700" b="0" i="0" u="none" strike="noStrike">
                <a:effectLst/>
                <a:latin typeface="Bookman Old Style" panose="02050604050505020204" pitchFamily="18" charset="0"/>
              </a:rPr>
              <a:t>The dataset does not contain duplicate entries. This means that each transaction entry is unique, and there are no repeated records for the same transaction or customer.</a:t>
            </a:r>
            <a:endParaRPr lang="en-US" sz="1700">
              <a:latin typeface="Bookman Old Style" panose="02050604050505020204" pitchFamily="18" charset="0"/>
            </a:endParaRPr>
          </a:p>
        </p:txBody>
      </p:sp>
    </p:spTree>
    <p:extLst>
      <p:ext uri="{BB962C8B-B14F-4D97-AF65-F5344CB8AC3E}">
        <p14:creationId xmlns:p14="http://schemas.microsoft.com/office/powerpoint/2010/main" val="183455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s, design, clipart&#10;&#10;Description automatically generated">
            <a:extLst>
              <a:ext uri="{FF2B5EF4-FFF2-40B4-BE49-F238E27FC236}">
                <a16:creationId xmlns:a16="http://schemas.microsoft.com/office/drawing/2014/main" id="{42B7D983-6761-B23A-6BBC-96F2FE42C39D}"/>
              </a:ext>
            </a:extLst>
          </p:cNvPr>
          <p:cNvPicPr>
            <a:picLocks noChangeAspect="1"/>
          </p:cNvPicPr>
          <p:nvPr/>
        </p:nvPicPr>
        <p:blipFill rotWithShape="1">
          <a:blip r:embed="rId2"/>
          <a:srcRect l="2858" t="28079" r="6232" b="-2"/>
          <a:stretch/>
        </p:blipFill>
        <p:spPr>
          <a:xfrm>
            <a:off x="3523488" y="10"/>
            <a:ext cx="8668512" cy="6857990"/>
          </a:xfrm>
          <a:prstGeom prst="rect">
            <a:avLst/>
          </a:prstGeom>
        </p:spPr>
      </p:pic>
      <p:sp>
        <p:nvSpPr>
          <p:cNvPr id="39" name="Rectangle 3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FD6B9B2-B634-1E01-7FE4-1B631AD4068C}"/>
              </a:ext>
            </a:extLst>
          </p:cNvPr>
          <p:cNvSpPr txBox="1"/>
          <p:nvPr/>
        </p:nvSpPr>
        <p:spPr>
          <a:xfrm>
            <a:off x="477980" y="1122363"/>
            <a:ext cx="5444517"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0" u="none" strike="noStrike" dirty="0">
                <a:effectLst/>
                <a:latin typeface="Bookman Old Style" panose="02050604050505020204" pitchFamily="18" charset="0"/>
                <a:ea typeface="+mj-ea"/>
                <a:cs typeface="+mj-cs"/>
              </a:rPr>
              <a:t>02. Exploratory Analysis </a:t>
            </a:r>
          </a:p>
          <a:p>
            <a:pPr>
              <a:lnSpc>
                <a:spcPct val="90000"/>
              </a:lnSpc>
              <a:spcBef>
                <a:spcPct val="0"/>
              </a:spcBef>
              <a:spcAft>
                <a:spcPts val="600"/>
              </a:spcAft>
            </a:pPr>
            <a:r>
              <a:rPr lang="en-US" sz="4800" b="1" i="0" u="none" strike="noStrike" dirty="0">
                <a:effectLst/>
                <a:latin typeface="Bookman Old Style" panose="02050604050505020204" pitchFamily="18" charset="0"/>
                <a:ea typeface="+mj-ea"/>
                <a:cs typeface="+mj-cs"/>
              </a:rPr>
              <a:t>and Inferences</a:t>
            </a:r>
            <a:endParaRPr lang="en-US" sz="4800" dirty="0">
              <a:latin typeface="Bookman Old Style" panose="02050604050505020204" pitchFamily="18" charset="0"/>
              <a:ea typeface="+mj-ea"/>
              <a:cs typeface="+mj-cs"/>
            </a:endParaRPr>
          </a:p>
        </p:txBody>
      </p:sp>
      <p:sp>
        <p:nvSpPr>
          <p:cNvPr id="41" name="Rectangle 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62657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5AE413-54E9-D913-5C5C-AD25EB9DC973}"/>
              </a:ext>
            </a:extLst>
          </p:cNvPr>
          <p:cNvSpPr txBox="1"/>
          <p:nvPr/>
        </p:nvSpPr>
        <p:spPr>
          <a:xfrm>
            <a:off x="897769" y="1909192"/>
            <a:ext cx="4586513" cy="3647710"/>
          </a:xfrm>
          <a:prstGeom prst="rect">
            <a:avLst/>
          </a:prstGeom>
        </p:spPr>
        <p:txBody>
          <a:bodyPr vert="horz" lIns="91440" tIns="45720" rIns="91440" bIns="45720" rtlCol="0">
            <a:normAutofit lnSpcReduction="10000"/>
          </a:bodyPr>
          <a:lstStyle/>
          <a:p>
            <a:pPr>
              <a:lnSpc>
                <a:spcPct val="90000"/>
              </a:lnSpc>
              <a:spcAft>
                <a:spcPts val="600"/>
              </a:spcAft>
            </a:pPr>
            <a:r>
              <a:rPr lang="en-US" sz="2000" b="1" i="0" u="none" strike="noStrike" dirty="0">
                <a:solidFill>
                  <a:schemeClr val="bg1"/>
                </a:solidFill>
                <a:effectLst/>
                <a:latin typeface="Bookman Old Style" panose="02050604050505020204" pitchFamily="18" charset="0"/>
              </a:rPr>
              <a:t>Inferences :</a:t>
            </a:r>
          </a:p>
          <a:p>
            <a:pPr indent="-228600">
              <a:lnSpc>
                <a:spcPct val="90000"/>
              </a:lnSpc>
              <a:spcAft>
                <a:spcPts val="600"/>
              </a:spcAft>
              <a:buFont typeface="Arial" panose="020B0604020202020204" pitchFamily="34" charset="0"/>
              <a:buChar char="•"/>
            </a:pPr>
            <a:endParaRPr lang="en-US" sz="2000" i="0" u="none" strike="noStrike" dirty="0">
              <a:solidFill>
                <a:schemeClr val="bg1"/>
              </a:solidFill>
              <a:effectLst/>
              <a:latin typeface="Bookman Old Style" panose="02050604050505020204" pitchFamily="18" charset="0"/>
            </a:endParaRPr>
          </a:p>
          <a:p>
            <a:pPr indent="-228600">
              <a:lnSpc>
                <a:spcPct val="90000"/>
              </a:lnSpc>
              <a:spcAft>
                <a:spcPts val="600"/>
              </a:spcAft>
              <a:buFont typeface="Arial" panose="020B0604020202020204" pitchFamily="34" charset="0"/>
              <a:buChar char="•"/>
            </a:pPr>
            <a:r>
              <a:rPr lang="en-US" sz="2000" i="0" u="none" strike="noStrike" dirty="0">
                <a:solidFill>
                  <a:schemeClr val="bg1"/>
                </a:solidFill>
                <a:effectLst/>
                <a:latin typeface="Bookman Old Style" panose="02050604050505020204" pitchFamily="18" charset="0"/>
              </a:rPr>
              <a:t> Classic cars and vintage cars are the most popular product lines, indicating a strong demand for these vehicle models.</a:t>
            </a:r>
          </a:p>
          <a:p>
            <a:pPr indent="-228600">
              <a:lnSpc>
                <a:spcPct val="90000"/>
              </a:lnSpc>
              <a:spcAft>
                <a:spcPts val="600"/>
              </a:spcAft>
              <a:buFont typeface="Arial" panose="020B0604020202020204" pitchFamily="34" charset="0"/>
              <a:buChar char="•"/>
            </a:pPr>
            <a:endParaRPr lang="en-US" sz="2000" i="0" u="none" strike="noStrike" dirty="0">
              <a:solidFill>
                <a:schemeClr val="bg1"/>
              </a:solidFill>
              <a:effectLst/>
              <a:latin typeface="Bookman Old Style" panose="02050604050505020204" pitchFamily="18" charset="0"/>
            </a:endParaRPr>
          </a:p>
          <a:p>
            <a:pPr indent="-228600">
              <a:lnSpc>
                <a:spcPct val="90000"/>
              </a:lnSpc>
              <a:spcAft>
                <a:spcPts val="600"/>
              </a:spcAft>
              <a:buFont typeface="Arial" panose="020B0604020202020204" pitchFamily="34" charset="0"/>
              <a:buChar char="•"/>
            </a:pPr>
            <a:r>
              <a:rPr lang="en-US" sz="2000" i="0" u="none" strike="noStrike" dirty="0">
                <a:solidFill>
                  <a:schemeClr val="bg1"/>
                </a:solidFill>
                <a:effectLst/>
                <a:latin typeface="Bookman Old Style" panose="02050604050505020204" pitchFamily="18" charset="0"/>
              </a:rPr>
              <a:t> Ships, trucks, buses, and trains have relatively lower counts, suggesting a niche market or specialized customer base for these product lines.</a:t>
            </a: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cxnSp>
        <p:nvCxnSpPr>
          <p:cNvPr id="28" name="Straight Connector 2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software, diagram, computer icon&#10;&#10;Description automatically generated">
            <a:extLst>
              <a:ext uri="{FF2B5EF4-FFF2-40B4-BE49-F238E27FC236}">
                <a16:creationId xmlns:a16="http://schemas.microsoft.com/office/drawing/2014/main" id="{5F104DD6-4C75-7D94-4700-CB40C9289CA2}"/>
              </a:ext>
            </a:extLst>
          </p:cNvPr>
          <p:cNvPicPr>
            <a:picLocks noGrp="1" noChangeAspect="1"/>
          </p:cNvPicPr>
          <p:nvPr>
            <p:ph idx="1"/>
          </p:nvPr>
        </p:nvPicPr>
        <p:blipFill>
          <a:blip r:embed="rId3"/>
          <a:stretch>
            <a:fillRect/>
          </a:stretch>
        </p:blipFill>
        <p:spPr>
          <a:xfrm>
            <a:off x="5929746" y="665025"/>
            <a:ext cx="6118852" cy="5333979"/>
          </a:xfrm>
          <a:prstGeom prst="rect">
            <a:avLst/>
          </a:prstGeom>
          <a:ln w="12700">
            <a:solidFill>
              <a:schemeClr val="accent2"/>
            </a:solidFill>
          </a:ln>
        </p:spPr>
      </p:pic>
      <p:sp>
        <p:nvSpPr>
          <p:cNvPr id="2" name="TextBox 1">
            <a:extLst>
              <a:ext uri="{FF2B5EF4-FFF2-40B4-BE49-F238E27FC236}">
                <a16:creationId xmlns:a16="http://schemas.microsoft.com/office/drawing/2014/main" id="{4F848353-C760-2935-BEB3-3E1C59985D70}"/>
              </a:ext>
            </a:extLst>
          </p:cNvPr>
          <p:cNvSpPr txBox="1"/>
          <p:nvPr/>
        </p:nvSpPr>
        <p:spPr>
          <a:xfrm>
            <a:off x="978195" y="1180214"/>
            <a:ext cx="4199861"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Product Line Analysis</a:t>
            </a:r>
          </a:p>
        </p:txBody>
      </p:sp>
    </p:spTree>
    <p:extLst>
      <p:ext uri="{BB962C8B-B14F-4D97-AF65-F5344CB8AC3E}">
        <p14:creationId xmlns:p14="http://schemas.microsoft.com/office/powerpoint/2010/main" val="1290181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5AE413-54E9-D913-5C5C-AD25EB9DC973}"/>
              </a:ext>
            </a:extLst>
          </p:cNvPr>
          <p:cNvSpPr txBox="1"/>
          <p:nvPr/>
        </p:nvSpPr>
        <p:spPr>
          <a:xfrm>
            <a:off x="897769" y="1909192"/>
            <a:ext cx="4586513" cy="3647710"/>
          </a:xfrm>
          <a:prstGeom prst="rect">
            <a:avLst/>
          </a:prstGeom>
        </p:spPr>
        <p:txBody>
          <a:bodyPr vert="horz" lIns="91440" tIns="45720" rIns="91440" bIns="45720" rtlCol="0">
            <a:normAutofit/>
          </a:bodyPr>
          <a:lstStyle/>
          <a:p>
            <a:pPr>
              <a:lnSpc>
                <a:spcPct val="90000"/>
              </a:lnSpc>
              <a:spcAft>
                <a:spcPts val="600"/>
              </a:spcAft>
            </a:pPr>
            <a:r>
              <a:rPr lang="en-US" sz="2000" b="1" i="0" u="none" strike="noStrike" dirty="0">
                <a:solidFill>
                  <a:schemeClr val="bg1"/>
                </a:solidFill>
                <a:effectLst/>
                <a:latin typeface="Bookman Old Style" panose="02050604050505020204" pitchFamily="18" charset="0"/>
              </a:rPr>
              <a:t>Inferences :</a:t>
            </a:r>
            <a:endParaRPr lang="en-US" sz="2000" b="0" i="0" u="none" strike="noStrike" dirty="0">
              <a:solidFill>
                <a:schemeClr val="bg1"/>
              </a:solidFill>
              <a:effectLst/>
              <a:latin typeface="Bookman Old Style" panose="02050604050505020204" pitchFamily="18" charset="0"/>
            </a:endParaRPr>
          </a:p>
          <a:p>
            <a:pPr indent="-228600">
              <a:lnSpc>
                <a:spcPct val="90000"/>
              </a:lnSpc>
              <a:spcAft>
                <a:spcPts val="600"/>
              </a:spcAft>
              <a:buFont typeface="Arial" panose="020B0604020202020204" pitchFamily="34" charset="0"/>
              <a:buChar char="•"/>
            </a:pPr>
            <a:endParaRPr lang="en-US" sz="2000" b="0" i="0" u="none" strike="noStrike" dirty="0">
              <a:solidFill>
                <a:schemeClr val="bg1"/>
              </a:solidFill>
              <a:effectLst/>
              <a:latin typeface="Bookman Old Style" panose="02050604050505020204" pitchFamily="18" charset="0"/>
            </a:endParaRPr>
          </a:p>
          <a:p>
            <a:pPr indent="-228600">
              <a:lnSpc>
                <a:spcPct val="90000"/>
              </a:lnSpc>
              <a:spcAft>
                <a:spcPts val="600"/>
              </a:spcAft>
              <a:buFont typeface="Arial" panose="020B0604020202020204" pitchFamily="34" charset="0"/>
              <a:buChar char="•"/>
            </a:pPr>
            <a:r>
              <a:rPr lang="en-IE" sz="2000" dirty="0">
                <a:solidFill>
                  <a:schemeClr val="bg1"/>
                </a:solidFill>
                <a:latin typeface="Bookman Old Style" panose="02050604050505020204" pitchFamily="18" charset="0"/>
              </a:rPr>
              <a:t>The majority of the deals fall into the small and medium categories, with counts of 1,246 and 1,349, respectively. This indicates that the company primarily engages in transactions of moderate to smaller deal sizes.</a:t>
            </a:r>
          </a:p>
          <a:p>
            <a:pPr>
              <a:lnSpc>
                <a:spcPct val="90000"/>
              </a:lnSpc>
              <a:spcAft>
                <a:spcPts val="600"/>
              </a:spcAft>
            </a:pPr>
            <a:endParaRPr lang="en-US" sz="2000" dirty="0">
              <a:solidFill>
                <a:schemeClr val="bg1"/>
              </a:solidFill>
            </a:endParaRPr>
          </a:p>
        </p:txBody>
      </p:sp>
      <p:cxnSp>
        <p:nvCxnSpPr>
          <p:cNvPr id="28" name="Straight Connector 2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graph&#10;&#10;Description automatically generated with low confidence">
            <a:extLst>
              <a:ext uri="{FF2B5EF4-FFF2-40B4-BE49-F238E27FC236}">
                <a16:creationId xmlns:a16="http://schemas.microsoft.com/office/drawing/2014/main" id="{2068EC93-304D-1380-E431-32B2A0BD9A69}"/>
              </a:ext>
            </a:extLst>
          </p:cNvPr>
          <p:cNvPicPr>
            <a:picLocks noGrp="1" noChangeAspect="1"/>
          </p:cNvPicPr>
          <p:nvPr>
            <p:ph idx="1"/>
          </p:nvPr>
        </p:nvPicPr>
        <p:blipFill>
          <a:blip r:embed="rId3"/>
          <a:stretch>
            <a:fillRect/>
          </a:stretch>
        </p:blipFill>
        <p:spPr>
          <a:xfrm>
            <a:off x="5753845" y="651169"/>
            <a:ext cx="6323785" cy="5694212"/>
          </a:xfrm>
          <a:ln w="19050">
            <a:solidFill>
              <a:schemeClr val="accent2"/>
            </a:solidFill>
          </a:ln>
        </p:spPr>
      </p:pic>
      <p:sp>
        <p:nvSpPr>
          <p:cNvPr id="2" name="TextBox 1">
            <a:extLst>
              <a:ext uri="{FF2B5EF4-FFF2-40B4-BE49-F238E27FC236}">
                <a16:creationId xmlns:a16="http://schemas.microsoft.com/office/drawing/2014/main" id="{F0E6A729-4932-9E97-1B63-1646EF53E51C}"/>
              </a:ext>
            </a:extLst>
          </p:cNvPr>
          <p:cNvSpPr txBox="1"/>
          <p:nvPr/>
        </p:nvSpPr>
        <p:spPr>
          <a:xfrm>
            <a:off x="897769" y="1233377"/>
            <a:ext cx="2621608"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Deal Size Analysis</a:t>
            </a:r>
          </a:p>
        </p:txBody>
      </p:sp>
    </p:spTree>
    <p:extLst>
      <p:ext uri="{BB962C8B-B14F-4D97-AF65-F5344CB8AC3E}">
        <p14:creationId xmlns:p14="http://schemas.microsoft.com/office/powerpoint/2010/main" val="1503387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4761</TotalTime>
  <Words>2213</Words>
  <Application>Microsoft Macintosh PowerPoint</Application>
  <PresentationFormat>Widescreen</PresentationFormat>
  <Paragraphs>181</Paragraphs>
  <Slides>31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APPLE CHANCERY</vt:lpstr>
      <vt:lpstr>Arial</vt:lpstr>
      <vt:lpstr>Bookman Old Style</vt:lpstr>
      <vt:lpstr>Calibri</vt:lpstr>
      <vt:lpstr>Calibri Light</vt:lpstr>
      <vt:lpstr>lato</vt:lpstr>
      <vt:lpstr>Söhne</vt:lpstr>
      <vt:lpstr>Office Theme</vt:lpstr>
      <vt:lpstr>PowerPoint Presentation</vt:lpstr>
      <vt:lpstr>PowerPoint Presentation</vt:lpstr>
      <vt:lpstr>PowerPoint Presentation</vt:lpstr>
      <vt:lpstr>PowerPoint Presentation</vt:lpstr>
      <vt:lpstr>PowerPoint Presentation</vt:lpstr>
      <vt:lpstr>Assumption on the data</vt:lpstr>
      <vt:lpstr>PowerPoint Presentation</vt:lpstr>
      <vt:lpstr>PowerPoint Presentation</vt:lpstr>
      <vt:lpstr>PowerPoint Presentation</vt:lpstr>
      <vt:lpstr>PowerPoint Presentation</vt:lpstr>
      <vt:lpstr>PowerPoint Presentation</vt:lpstr>
      <vt:lpstr>Inference:   * Sales showed a positive trend and grew significantly from 2018 (3,353,014) to 2019 (4,669,925), suggesting that the business performed well and experienced an increase in customer demand.  * However, since we only have sales data until May for 2020 (1,737,283), it is difficult to make conclusive statements about the entire year. </vt:lpstr>
      <vt:lpstr>Inference:   * The sales data exhibits fluctuations throughout the year, with peak sales recorded in November (2,088,537) and October (1,001,377), indicating heightened customer activity likely influenced by seasonal factor.  * In contrast, June records the lowest sales (454,757), suggesting a potential decrease in customer demand during that period. </vt:lpstr>
      <vt:lpstr>Inference:   * The quarterly sales data over the three-year period reveals a consistent pattern of higher sales in Q4 (3,699,161) compared to other quarters. This indicates a potential seasonal trend where the end of the year witnesses increased customer spending.  * Q1 (2,254,029) and Q2 (2,048,120) show relatively stable sales figures, while Q3 (1,758,911) records the lowest sales among the quarters.</vt:lpstr>
      <vt:lpstr>Inference:   * Sundays have consistently shown the highest sales (2,175,121) over the three-year period, indicating that customers tend to be more active and likely prefer shopping on weekends.  * Wednesdays, on the other hand, have the lowest sales (1,374,952) among the weekdays, suggesting that customers may be less engaged or influenced by factors that affect their buying behaviour on this specific day.</vt:lpstr>
      <vt:lpstr>Inference:   * The sales data by country indicates that the USA (3,355,576) has significantly higher sales compared to other countries, suggesting a strong market presence and potentially a larger customer base.   * Canada (224,079), Singapore (288,488), Denmark (245,637), and Finland (329,582) also demonstrate notable sales figures, indicating significant market opportunities and customer demand in these respective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5 Lost customer </vt:lpstr>
      <vt:lpstr>Top 5 Loyal Customer</vt:lpstr>
      <vt:lpstr>05.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Yaresh Vijayasundaram</dc:creator>
  <cp:lastModifiedBy>Yaresh Vijayasundaram</cp:lastModifiedBy>
  <cp:revision>13</cp:revision>
  <dcterms:created xsi:type="dcterms:W3CDTF">2023-06-21T14:17:24Z</dcterms:created>
  <dcterms:modified xsi:type="dcterms:W3CDTF">2023-06-24T21:42:25Z</dcterms:modified>
</cp:coreProperties>
</file>